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65"/>
  </p:notesMasterIdLst>
  <p:handoutMasterIdLst>
    <p:handoutMasterId r:id="rId66"/>
  </p:handoutMasterIdLst>
  <p:sldIdLst>
    <p:sldId id="256" r:id="rId2"/>
    <p:sldId id="321" r:id="rId3"/>
    <p:sldId id="257" r:id="rId4"/>
    <p:sldId id="258" r:id="rId5"/>
    <p:sldId id="264" r:id="rId6"/>
    <p:sldId id="259" r:id="rId7"/>
    <p:sldId id="303" r:id="rId8"/>
    <p:sldId id="304" r:id="rId9"/>
    <p:sldId id="265" r:id="rId10"/>
    <p:sldId id="266" r:id="rId11"/>
    <p:sldId id="305" r:id="rId12"/>
    <p:sldId id="273" r:id="rId13"/>
    <p:sldId id="306" r:id="rId14"/>
    <p:sldId id="267" r:id="rId15"/>
    <p:sldId id="260" r:id="rId16"/>
    <p:sldId id="307" r:id="rId17"/>
    <p:sldId id="268" r:id="rId18"/>
    <p:sldId id="262" r:id="rId19"/>
    <p:sldId id="271" r:id="rId20"/>
    <p:sldId id="269" r:id="rId21"/>
    <p:sldId id="272" r:id="rId22"/>
    <p:sldId id="275" r:id="rId23"/>
    <p:sldId id="281" r:id="rId24"/>
    <p:sldId id="308" r:id="rId25"/>
    <p:sldId id="300" r:id="rId26"/>
    <p:sldId id="309" r:id="rId27"/>
    <p:sldId id="310" r:id="rId28"/>
    <p:sldId id="299" r:id="rId29"/>
    <p:sldId id="302" r:id="rId30"/>
    <p:sldId id="311" r:id="rId31"/>
    <p:sldId id="274" r:id="rId32"/>
    <p:sldId id="298" r:id="rId33"/>
    <p:sldId id="277" r:id="rId34"/>
    <p:sldId id="312" r:id="rId35"/>
    <p:sldId id="278" r:id="rId36"/>
    <p:sldId id="313" r:id="rId37"/>
    <p:sldId id="314" r:id="rId38"/>
    <p:sldId id="279" r:id="rId39"/>
    <p:sldId id="296" r:id="rId40"/>
    <p:sldId id="301" r:id="rId41"/>
    <p:sldId id="280" r:id="rId42"/>
    <p:sldId id="315" r:id="rId43"/>
    <p:sldId id="316" r:id="rId44"/>
    <p:sldId id="263" r:id="rId45"/>
    <p:sldId id="317" r:id="rId46"/>
    <p:sldId id="283" r:id="rId47"/>
    <p:sldId id="282" r:id="rId48"/>
    <p:sldId id="284" r:id="rId49"/>
    <p:sldId id="285" r:id="rId50"/>
    <p:sldId id="286" r:id="rId51"/>
    <p:sldId id="287" r:id="rId52"/>
    <p:sldId id="288" r:id="rId53"/>
    <p:sldId id="289" r:id="rId54"/>
    <p:sldId id="290" r:id="rId55"/>
    <p:sldId id="291" r:id="rId56"/>
    <p:sldId id="292" r:id="rId57"/>
    <p:sldId id="318" r:id="rId58"/>
    <p:sldId id="293" r:id="rId59"/>
    <p:sldId id="319" r:id="rId60"/>
    <p:sldId id="294" r:id="rId61"/>
    <p:sldId id="320" r:id="rId62"/>
    <p:sldId id="295" r:id="rId63"/>
    <p:sldId id="297" r:id="rId64"/>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b="1"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b="1"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b="1"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b="1" kern="1200">
        <a:solidFill>
          <a:schemeClr val="tx1"/>
        </a:solidFill>
        <a:latin typeface="Verdana" pitchFamily="34" charset="0"/>
        <a:ea typeface="+mn-ea"/>
        <a:cs typeface="Arial" pitchFamily="34" charset="0"/>
      </a:defRPr>
    </a:lvl5pPr>
    <a:lvl6pPr marL="2286000" algn="l" defTabSz="914400" rtl="0" eaLnBrk="1" latinLnBrk="0" hangingPunct="1">
      <a:defRPr b="1" kern="1200">
        <a:solidFill>
          <a:schemeClr val="tx1"/>
        </a:solidFill>
        <a:latin typeface="Verdana" pitchFamily="34" charset="0"/>
        <a:ea typeface="+mn-ea"/>
        <a:cs typeface="Arial" pitchFamily="34" charset="0"/>
      </a:defRPr>
    </a:lvl6pPr>
    <a:lvl7pPr marL="2743200" algn="l" defTabSz="914400" rtl="0" eaLnBrk="1" latinLnBrk="0" hangingPunct="1">
      <a:defRPr b="1" kern="1200">
        <a:solidFill>
          <a:schemeClr val="tx1"/>
        </a:solidFill>
        <a:latin typeface="Verdana" pitchFamily="34" charset="0"/>
        <a:ea typeface="+mn-ea"/>
        <a:cs typeface="Arial" pitchFamily="34" charset="0"/>
      </a:defRPr>
    </a:lvl7pPr>
    <a:lvl8pPr marL="3200400" algn="l" defTabSz="914400" rtl="0" eaLnBrk="1" latinLnBrk="0" hangingPunct="1">
      <a:defRPr b="1" kern="1200">
        <a:solidFill>
          <a:schemeClr val="tx1"/>
        </a:solidFill>
        <a:latin typeface="Verdana" pitchFamily="34" charset="0"/>
        <a:ea typeface="+mn-ea"/>
        <a:cs typeface="Arial" pitchFamily="34" charset="0"/>
      </a:defRPr>
    </a:lvl8pPr>
    <a:lvl9pPr marL="3657600" algn="l" defTabSz="914400" rtl="0" eaLnBrk="1" latinLnBrk="0" hangingPunct="1">
      <a:defRPr b="1"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99"/>
    <a:srgbClr val="3333CC"/>
    <a:srgbClr val="800000"/>
    <a:srgbClr val="003399"/>
    <a:srgbClr val="006600"/>
    <a:srgbClr val="77804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16" autoAdjust="0"/>
  </p:normalViewPr>
  <p:slideViewPr>
    <p:cSldViewPr>
      <p:cViewPr>
        <p:scale>
          <a:sx n="79" d="100"/>
          <a:sy n="79" d="100"/>
        </p:scale>
        <p:origin x="-126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1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cs typeface="+mn-cs"/>
              </a:defRPr>
            </a:lvl1pPr>
          </a:lstStyle>
          <a:p>
            <a:pPr>
              <a:defRPr/>
            </a:pPr>
            <a:endParaRPr lang="en-US"/>
          </a:p>
        </p:txBody>
      </p:sp>
      <p:sp>
        <p:nvSpPr>
          <p:cNvPr id="1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cs typeface="+mn-cs"/>
              </a:defRPr>
            </a:lvl1pPr>
          </a:lstStyle>
          <a:p>
            <a:pPr>
              <a:defRPr/>
            </a:pPr>
            <a:endParaRPr lang="en-US"/>
          </a:p>
        </p:txBody>
      </p:sp>
      <p:sp>
        <p:nvSpPr>
          <p:cNvPr id="1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cs typeface="+mn-cs"/>
              </a:defRPr>
            </a:lvl1pPr>
          </a:lstStyle>
          <a:p>
            <a:pPr>
              <a:defRPr/>
            </a:pPr>
            <a:endParaRPr lang="en-US"/>
          </a:p>
        </p:txBody>
      </p:sp>
      <p:sp>
        <p:nvSpPr>
          <p:cNvPr id="1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cs typeface="+mn-cs"/>
              </a:defRPr>
            </a:lvl1pPr>
          </a:lstStyle>
          <a:p>
            <a:pPr>
              <a:defRPr/>
            </a:pPr>
            <a:fld id="{DBEA50C7-AD3F-41E5-A135-3963E404E9B6}" type="slidenum">
              <a:rPr lang="en-US"/>
              <a:pPr>
                <a:defRPr/>
              </a:pPr>
              <a:t>‹#›</a:t>
            </a:fld>
            <a:endParaRPr lang="en-US"/>
          </a:p>
        </p:txBody>
      </p:sp>
    </p:spTree>
    <p:extLst>
      <p:ext uri="{BB962C8B-B14F-4D97-AF65-F5344CB8AC3E}">
        <p14:creationId xmlns:p14="http://schemas.microsoft.com/office/powerpoint/2010/main" val="3285430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cs typeface="+mn-cs"/>
              </a:defRPr>
            </a:lvl1pPr>
          </a:lstStyle>
          <a:p>
            <a:pPr>
              <a:defRPr/>
            </a:pPr>
            <a:endParaRPr lang="en-US"/>
          </a:p>
        </p:txBody>
      </p:sp>
      <p:sp>
        <p:nvSpPr>
          <p:cNvPr id="264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cs typeface="+mn-cs"/>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4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4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cs typeface="+mn-cs"/>
              </a:defRPr>
            </a:lvl1pPr>
          </a:lstStyle>
          <a:p>
            <a:pPr>
              <a:defRPr/>
            </a:pPr>
            <a:endParaRPr lang="en-US"/>
          </a:p>
        </p:txBody>
      </p:sp>
      <p:sp>
        <p:nvSpPr>
          <p:cNvPr id="264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cs typeface="+mn-cs"/>
              </a:defRPr>
            </a:lvl1pPr>
          </a:lstStyle>
          <a:p>
            <a:pPr>
              <a:defRPr/>
            </a:pPr>
            <a:fld id="{8D8630B3-3535-42A8-8124-6FB5F05F46A2}" type="slidenum">
              <a:rPr lang="en-US"/>
              <a:pPr>
                <a:defRPr/>
              </a:pPr>
              <a:t>‹#›</a:t>
            </a:fld>
            <a:endParaRPr lang="en-US"/>
          </a:p>
        </p:txBody>
      </p:sp>
    </p:spTree>
    <p:extLst>
      <p:ext uri="{BB962C8B-B14F-4D97-AF65-F5344CB8AC3E}">
        <p14:creationId xmlns:p14="http://schemas.microsoft.com/office/powerpoint/2010/main" val="2957276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9833" name="Rectangle 41"/>
          <p:cNvSpPr>
            <a:spLocks noGrp="1" noChangeArrowheads="1"/>
          </p:cNvSpPr>
          <p:nvPr>
            <p:ph type="ctrTitle"/>
          </p:nvPr>
        </p:nvSpPr>
        <p:spPr>
          <a:xfrm>
            <a:off x="2057400" y="4637088"/>
            <a:ext cx="6978650" cy="879475"/>
          </a:xfrm>
        </p:spPr>
        <p:txBody>
          <a:bodyPr/>
          <a:lstStyle>
            <a:lvl1pPr>
              <a:defRPr sz="4000">
                <a:solidFill>
                  <a:srgbClr val="000000"/>
                </a:solidFill>
              </a:defRPr>
            </a:lvl1pPr>
          </a:lstStyle>
          <a:p>
            <a:r>
              <a:rPr lang="en-US"/>
              <a:t>Click to edit Master title style</a:t>
            </a:r>
          </a:p>
        </p:txBody>
      </p:sp>
      <p:sp>
        <p:nvSpPr>
          <p:cNvPr id="289834" name="Rectangle 42"/>
          <p:cNvSpPr>
            <a:spLocks noGrp="1" noChangeArrowheads="1"/>
          </p:cNvSpPr>
          <p:nvPr>
            <p:ph type="subTitle" idx="1"/>
          </p:nvPr>
        </p:nvSpPr>
        <p:spPr>
          <a:xfrm>
            <a:off x="2051050" y="5641975"/>
            <a:ext cx="6964363" cy="681038"/>
          </a:xfrm>
        </p:spPr>
        <p:txBody>
          <a:bodyPr/>
          <a:lstStyle>
            <a:lvl1pPr marL="0" indent="0">
              <a:buFontTx/>
              <a:buNone/>
              <a:defRPr sz="2800"/>
            </a:lvl1pPr>
          </a:lstStyle>
          <a:p>
            <a:r>
              <a:rPr lang="en-US"/>
              <a:t>Click to edit Master subtitle style</a:t>
            </a:r>
          </a:p>
        </p:txBody>
      </p:sp>
      <p:sp>
        <p:nvSpPr>
          <p:cNvPr id="4" name="Rectangle 53"/>
          <p:cNvSpPr>
            <a:spLocks noGrp="1" noChangeArrowheads="1"/>
          </p:cNvSpPr>
          <p:nvPr>
            <p:ph type="dt" sz="quarter" idx="10"/>
          </p:nvPr>
        </p:nvSpPr>
        <p:spPr/>
        <p:txBody>
          <a:bodyPr/>
          <a:lstStyle>
            <a:lvl1pPr>
              <a:defRPr/>
            </a:lvl1pPr>
          </a:lstStyle>
          <a:p>
            <a:pPr>
              <a:defRPr/>
            </a:pPr>
            <a:endParaRPr lang="en-US"/>
          </a:p>
        </p:txBody>
      </p:sp>
      <p:sp>
        <p:nvSpPr>
          <p:cNvPr id="5" name="Rectangle 54"/>
          <p:cNvSpPr>
            <a:spLocks noGrp="1" noChangeArrowheads="1"/>
          </p:cNvSpPr>
          <p:nvPr>
            <p:ph type="ftr" sz="quarter" idx="11"/>
          </p:nvPr>
        </p:nvSpPr>
        <p:spPr/>
        <p:txBody>
          <a:bodyPr/>
          <a:lstStyle>
            <a:lvl1pPr>
              <a:defRPr/>
            </a:lvl1pPr>
          </a:lstStyle>
          <a:p>
            <a:pPr>
              <a:defRPr/>
            </a:pPr>
            <a:endParaRPr lang="en-US"/>
          </a:p>
        </p:txBody>
      </p:sp>
      <p:sp>
        <p:nvSpPr>
          <p:cNvPr id="6" name="Rectangle 55"/>
          <p:cNvSpPr>
            <a:spLocks noGrp="1" noChangeArrowheads="1"/>
          </p:cNvSpPr>
          <p:nvPr>
            <p:ph type="sldNum" sz="quarter" idx="12"/>
          </p:nvPr>
        </p:nvSpPr>
        <p:spPr/>
        <p:txBody>
          <a:bodyPr/>
          <a:lstStyle>
            <a:lvl1pPr>
              <a:defRPr/>
            </a:lvl1pPr>
          </a:lstStyle>
          <a:p>
            <a:pPr>
              <a:defRPr/>
            </a:pPr>
            <a:fld id="{3144C58E-8140-4A6F-B82C-15B4F33D0F66}"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3"/>
          <p:cNvSpPr>
            <a:spLocks noGrp="1" noChangeArrowheads="1"/>
          </p:cNvSpPr>
          <p:nvPr>
            <p:ph type="dt" sz="half" idx="10"/>
          </p:nvPr>
        </p:nvSpPr>
        <p:spPr>
          <a:ln/>
        </p:spPr>
        <p:txBody>
          <a:bodyPr/>
          <a:lstStyle>
            <a:lvl1pPr>
              <a:defRPr/>
            </a:lvl1pPr>
          </a:lstStyle>
          <a:p>
            <a:pPr>
              <a:defRPr/>
            </a:pPr>
            <a:endParaRPr lang="en-US"/>
          </a:p>
        </p:txBody>
      </p:sp>
      <p:sp>
        <p:nvSpPr>
          <p:cNvPr id="5" name="Rectangle 74"/>
          <p:cNvSpPr>
            <a:spLocks noGrp="1" noChangeArrowheads="1"/>
          </p:cNvSpPr>
          <p:nvPr>
            <p:ph type="ftr" sz="quarter" idx="11"/>
          </p:nvPr>
        </p:nvSpPr>
        <p:spPr>
          <a:ln/>
        </p:spPr>
        <p:txBody>
          <a:bodyPr/>
          <a:lstStyle>
            <a:lvl1pPr>
              <a:defRPr/>
            </a:lvl1pPr>
          </a:lstStyle>
          <a:p>
            <a:pPr>
              <a:defRPr/>
            </a:pPr>
            <a:endParaRPr lang="en-US"/>
          </a:p>
        </p:txBody>
      </p:sp>
      <p:sp>
        <p:nvSpPr>
          <p:cNvPr id="6" name="Rectangle 75"/>
          <p:cNvSpPr>
            <a:spLocks noGrp="1" noChangeArrowheads="1"/>
          </p:cNvSpPr>
          <p:nvPr>
            <p:ph type="sldNum" sz="quarter" idx="12"/>
          </p:nvPr>
        </p:nvSpPr>
        <p:spPr>
          <a:ln/>
        </p:spPr>
        <p:txBody>
          <a:bodyPr/>
          <a:lstStyle>
            <a:lvl1pPr>
              <a:defRPr/>
            </a:lvl1pPr>
          </a:lstStyle>
          <a:p>
            <a:pPr>
              <a:defRPr/>
            </a:pPr>
            <a:fld id="{38FB8FB1-9EA3-43CC-A38B-0CA61080BE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260350"/>
            <a:ext cx="2195513" cy="6408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260350"/>
            <a:ext cx="6437312" cy="6408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3"/>
          <p:cNvSpPr>
            <a:spLocks noGrp="1" noChangeArrowheads="1"/>
          </p:cNvSpPr>
          <p:nvPr>
            <p:ph type="dt" sz="half" idx="10"/>
          </p:nvPr>
        </p:nvSpPr>
        <p:spPr>
          <a:ln/>
        </p:spPr>
        <p:txBody>
          <a:bodyPr/>
          <a:lstStyle>
            <a:lvl1pPr>
              <a:defRPr/>
            </a:lvl1pPr>
          </a:lstStyle>
          <a:p>
            <a:pPr>
              <a:defRPr/>
            </a:pPr>
            <a:endParaRPr lang="en-US"/>
          </a:p>
        </p:txBody>
      </p:sp>
      <p:sp>
        <p:nvSpPr>
          <p:cNvPr id="5" name="Rectangle 74"/>
          <p:cNvSpPr>
            <a:spLocks noGrp="1" noChangeArrowheads="1"/>
          </p:cNvSpPr>
          <p:nvPr>
            <p:ph type="ftr" sz="quarter" idx="11"/>
          </p:nvPr>
        </p:nvSpPr>
        <p:spPr>
          <a:ln/>
        </p:spPr>
        <p:txBody>
          <a:bodyPr/>
          <a:lstStyle>
            <a:lvl1pPr>
              <a:defRPr/>
            </a:lvl1pPr>
          </a:lstStyle>
          <a:p>
            <a:pPr>
              <a:defRPr/>
            </a:pPr>
            <a:endParaRPr lang="en-US"/>
          </a:p>
        </p:txBody>
      </p:sp>
      <p:sp>
        <p:nvSpPr>
          <p:cNvPr id="6" name="Rectangle 75"/>
          <p:cNvSpPr>
            <a:spLocks noGrp="1" noChangeArrowheads="1"/>
          </p:cNvSpPr>
          <p:nvPr>
            <p:ph type="sldNum" sz="quarter" idx="12"/>
          </p:nvPr>
        </p:nvSpPr>
        <p:spPr>
          <a:ln/>
        </p:spPr>
        <p:txBody>
          <a:bodyPr/>
          <a:lstStyle>
            <a:lvl1pPr>
              <a:defRPr/>
            </a:lvl1pPr>
          </a:lstStyle>
          <a:p>
            <a:pPr>
              <a:defRPr/>
            </a:pPr>
            <a:fld id="{D9FAEAF9-7D4C-4A13-B53D-EBB697C6FB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3"/>
          <p:cNvSpPr>
            <a:spLocks noGrp="1" noChangeArrowheads="1"/>
          </p:cNvSpPr>
          <p:nvPr>
            <p:ph type="dt" sz="half" idx="10"/>
          </p:nvPr>
        </p:nvSpPr>
        <p:spPr>
          <a:ln/>
        </p:spPr>
        <p:txBody>
          <a:bodyPr/>
          <a:lstStyle>
            <a:lvl1pPr>
              <a:defRPr/>
            </a:lvl1pPr>
          </a:lstStyle>
          <a:p>
            <a:pPr>
              <a:defRPr/>
            </a:pPr>
            <a:endParaRPr lang="en-US"/>
          </a:p>
        </p:txBody>
      </p:sp>
      <p:sp>
        <p:nvSpPr>
          <p:cNvPr id="5" name="Rectangle 74"/>
          <p:cNvSpPr>
            <a:spLocks noGrp="1" noChangeArrowheads="1"/>
          </p:cNvSpPr>
          <p:nvPr>
            <p:ph type="ftr" sz="quarter" idx="11"/>
          </p:nvPr>
        </p:nvSpPr>
        <p:spPr>
          <a:ln/>
        </p:spPr>
        <p:txBody>
          <a:bodyPr/>
          <a:lstStyle>
            <a:lvl1pPr>
              <a:defRPr/>
            </a:lvl1pPr>
          </a:lstStyle>
          <a:p>
            <a:pPr>
              <a:defRPr/>
            </a:pPr>
            <a:endParaRPr lang="en-US"/>
          </a:p>
        </p:txBody>
      </p:sp>
      <p:sp>
        <p:nvSpPr>
          <p:cNvPr id="6" name="Rectangle 75"/>
          <p:cNvSpPr>
            <a:spLocks noGrp="1" noChangeArrowheads="1"/>
          </p:cNvSpPr>
          <p:nvPr>
            <p:ph type="sldNum" sz="quarter" idx="12"/>
          </p:nvPr>
        </p:nvSpPr>
        <p:spPr>
          <a:ln/>
        </p:spPr>
        <p:txBody>
          <a:bodyPr/>
          <a:lstStyle>
            <a:lvl1pPr>
              <a:defRPr/>
            </a:lvl1pPr>
          </a:lstStyle>
          <a:p>
            <a:pPr>
              <a:defRPr/>
            </a:pPr>
            <a:fld id="{AA04293F-9E39-41F7-9BD0-FEA3BC4BCC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3"/>
          <p:cNvSpPr>
            <a:spLocks noGrp="1" noChangeArrowheads="1"/>
          </p:cNvSpPr>
          <p:nvPr>
            <p:ph type="dt" sz="half" idx="10"/>
          </p:nvPr>
        </p:nvSpPr>
        <p:spPr>
          <a:ln/>
        </p:spPr>
        <p:txBody>
          <a:bodyPr/>
          <a:lstStyle>
            <a:lvl1pPr>
              <a:defRPr/>
            </a:lvl1pPr>
          </a:lstStyle>
          <a:p>
            <a:pPr>
              <a:defRPr/>
            </a:pPr>
            <a:endParaRPr lang="en-US"/>
          </a:p>
        </p:txBody>
      </p:sp>
      <p:sp>
        <p:nvSpPr>
          <p:cNvPr id="5" name="Rectangle 74"/>
          <p:cNvSpPr>
            <a:spLocks noGrp="1" noChangeArrowheads="1"/>
          </p:cNvSpPr>
          <p:nvPr>
            <p:ph type="ftr" sz="quarter" idx="11"/>
          </p:nvPr>
        </p:nvSpPr>
        <p:spPr>
          <a:ln/>
        </p:spPr>
        <p:txBody>
          <a:bodyPr/>
          <a:lstStyle>
            <a:lvl1pPr>
              <a:defRPr/>
            </a:lvl1pPr>
          </a:lstStyle>
          <a:p>
            <a:pPr>
              <a:defRPr/>
            </a:pPr>
            <a:endParaRPr lang="en-US"/>
          </a:p>
        </p:txBody>
      </p:sp>
      <p:sp>
        <p:nvSpPr>
          <p:cNvPr id="6" name="Rectangle 75"/>
          <p:cNvSpPr>
            <a:spLocks noGrp="1" noChangeArrowheads="1"/>
          </p:cNvSpPr>
          <p:nvPr>
            <p:ph type="sldNum" sz="quarter" idx="12"/>
          </p:nvPr>
        </p:nvSpPr>
        <p:spPr>
          <a:ln/>
        </p:spPr>
        <p:txBody>
          <a:bodyPr/>
          <a:lstStyle>
            <a:lvl1pPr>
              <a:defRPr/>
            </a:lvl1pPr>
          </a:lstStyle>
          <a:p>
            <a:pPr>
              <a:defRPr/>
            </a:pPr>
            <a:fld id="{6410F5EC-8511-4738-958F-8390F81989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916113"/>
            <a:ext cx="4316412"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316413"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3"/>
          <p:cNvSpPr>
            <a:spLocks noGrp="1" noChangeArrowheads="1"/>
          </p:cNvSpPr>
          <p:nvPr>
            <p:ph type="dt" sz="half" idx="10"/>
          </p:nvPr>
        </p:nvSpPr>
        <p:spPr>
          <a:ln/>
        </p:spPr>
        <p:txBody>
          <a:bodyPr/>
          <a:lstStyle>
            <a:lvl1pPr>
              <a:defRPr/>
            </a:lvl1pPr>
          </a:lstStyle>
          <a:p>
            <a:pPr>
              <a:defRPr/>
            </a:pPr>
            <a:endParaRPr lang="en-US"/>
          </a:p>
        </p:txBody>
      </p:sp>
      <p:sp>
        <p:nvSpPr>
          <p:cNvPr id="6" name="Rectangle 74"/>
          <p:cNvSpPr>
            <a:spLocks noGrp="1" noChangeArrowheads="1"/>
          </p:cNvSpPr>
          <p:nvPr>
            <p:ph type="ftr" sz="quarter" idx="11"/>
          </p:nvPr>
        </p:nvSpPr>
        <p:spPr>
          <a:ln/>
        </p:spPr>
        <p:txBody>
          <a:bodyPr/>
          <a:lstStyle>
            <a:lvl1pPr>
              <a:defRPr/>
            </a:lvl1pPr>
          </a:lstStyle>
          <a:p>
            <a:pPr>
              <a:defRPr/>
            </a:pPr>
            <a:endParaRPr lang="en-US"/>
          </a:p>
        </p:txBody>
      </p:sp>
      <p:sp>
        <p:nvSpPr>
          <p:cNvPr id="7" name="Rectangle 75"/>
          <p:cNvSpPr>
            <a:spLocks noGrp="1" noChangeArrowheads="1"/>
          </p:cNvSpPr>
          <p:nvPr>
            <p:ph type="sldNum" sz="quarter" idx="12"/>
          </p:nvPr>
        </p:nvSpPr>
        <p:spPr>
          <a:ln/>
        </p:spPr>
        <p:txBody>
          <a:bodyPr/>
          <a:lstStyle>
            <a:lvl1pPr>
              <a:defRPr/>
            </a:lvl1pPr>
          </a:lstStyle>
          <a:p>
            <a:pPr>
              <a:defRPr/>
            </a:pPr>
            <a:fld id="{FDD687BE-FC8B-455D-8E2D-85E3CA4D86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3"/>
          <p:cNvSpPr>
            <a:spLocks noGrp="1" noChangeArrowheads="1"/>
          </p:cNvSpPr>
          <p:nvPr>
            <p:ph type="dt" sz="half" idx="10"/>
          </p:nvPr>
        </p:nvSpPr>
        <p:spPr>
          <a:ln/>
        </p:spPr>
        <p:txBody>
          <a:bodyPr/>
          <a:lstStyle>
            <a:lvl1pPr>
              <a:defRPr/>
            </a:lvl1pPr>
          </a:lstStyle>
          <a:p>
            <a:pPr>
              <a:defRPr/>
            </a:pPr>
            <a:endParaRPr lang="en-US"/>
          </a:p>
        </p:txBody>
      </p:sp>
      <p:sp>
        <p:nvSpPr>
          <p:cNvPr id="8" name="Rectangle 74"/>
          <p:cNvSpPr>
            <a:spLocks noGrp="1" noChangeArrowheads="1"/>
          </p:cNvSpPr>
          <p:nvPr>
            <p:ph type="ftr" sz="quarter" idx="11"/>
          </p:nvPr>
        </p:nvSpPr>
        <p:spPr>
          <a:ln/>
        </p:spPr>
        <p:txBody>
          <a:bodyPr/>
          <a:lstStyle>
            <a:lvl1pPr>
              <a:defRPr/>
            </a:lvl1pPr>
          </a:lstStyle>
          <a:p>
            <a:pPr>
              <a:defRPr/>
            </a:pPr>
            <a:endParaRPr lang="en-US"/>
          </a:p>
        </p:txBody>
      </p:sp>
      <p:sp>
        <p:nvSpPr>
          <p:cNvPr id="9" name="Rectangle 75"/>
          <p:cNvSpPr>
            <a:spLocks noGrp="1" noChangeArrowheads="1"/>
          </p:cNvSpPr>
          <p:nvPr>
            <p:ph type="sldNum" sz="quarter" idx="12"/>
          </p:nvPr>
        </p:nvSpPr>
        <p:spPr>
          <a:ln/>
        </p:spPr>
        <p:txBody>
          <a:bodyPr/>
          <a:lstStyle>
            <a:lvl1pPr>
              <a:defRPr/>
            </a:lvl1pPr>
          </a:lstStyle>
          <a:p>
            <a:pPr>
              <a:defRPr/>
            </a:pPr>
            <a:fld id="{AA8A607B-8F2A-4012-B513-F4A5274B48B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3"/>
          <p:cNvSpPr>
            <a:spLocks noGrp="1" noChangeArrowheads="1"/>
          </p:cNvSpPr>
          <p:nvPr>
            <p:ph type="dt" sz="half" idx="10"/>
          </p:nvPr>
        </p:nvSpPr>
        <p:spPr>
          <a:ln/>
        </p:spPr>
        <p:txBody>
          <a:bodyPr/>
          <a:lstStyle>
            <a:lvl1pPr>
              <a:defRPr/>
            </a:lvl1pPr>
          </a:lstStyle>
          <a:p>
            <a:pPr>
              <a:defRPr/>
            </a:pPr>
            <a:endParaRPr lang="en-US"/>
          </a:p>
        </p:txBody>
      </p:sp>
      <p:sp>
        <p:nvSpPr>
          <p:cNvPr id="4" name="Rectangle 74"/>
          <p:cNvSpPr>
            <a:spLocks noGrp="1" noChangeArrowheads="1"/>
          </p:cNvSpPr>
          <p:nvPr>
            <p:ph type="ftr" sz="quarter" idx="11"/>
          </p:nvPr>
        </p:nvSpPr>
        <p:spPr>
          <a:ln/>
        </p:spPr>
        <p:txBody>
          <a:bodyPr/>
          <a:lstStyle>
            <a:lvl1pPr>
              <a:defRPr/>
            </a:lvl1pPr>
          </a:lstStyle>
          <a:p>
            <a:pPr>
              <a:defRPr/>
            </a:pPr>
            <a:endParaRPr lang="en-US"/>
          </a:p>
        </p:txBody>
      </p:sp>
      <p:sp>
        <p:nvSpPr>
          <p:cNvPr id="5" name="Rectangle 75"/>
          <p:cNvSpPr>
            <a:spLocks noGrp="1" noChangeArrowheads="1"/>
          </p:cNvSpPr>
          <p:nvPr>
            <p:ph type="sldNum" sz="quarter" idx="12"/>
          </p:nvPr>
        </p:nvSpPr>
        <p:spPr>
          <a:ln/>
        </p:spPr>
        <p:txBody>
          <a:bodyPr/>
          <a:lstStyle>
            <a:lvl1pPr>
              <a:defRPr/>
            </a:lvl1pPr>
          </a:lstStyle>
          <a:p>
            <a:pPr>
              <a:defRPr/>
            </a:pPr>
            <a:fld id="{5904E71B-4BC5-4F69-9BE4-1067D1EFEC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3"/>
          <p:cNvSpPr>
            <a:spLocks noGrp="1" noChangeArrowheads="1"/>
          </p:cNvSpPr>
          <p:nvPr>
            <p:ph type="dt" sz="half" idx="10"/>
          </p:nvPr>
        </p:nvSpPr>
        <p:spPr>
          <a:ln/>
        </p:spPr>
        <p:txBody>
          <a:bodyPr/>
          <a:lstStyle>
            <a:lvl1pPr>
              <a:defRPr/>
            </a:lvl1pPr>
          </a:lstStyle>
          <a:p>
            <a:pPr>
              <a:defRPr/>
            </a:pPr>
            <a:endParaRPr lang="en-US"/>
          </a:p>
        </p:txBody>
      </p:sp>
      <p:sp>
        <p:nvSpPr>
          <p:cNvPr id="3" name="Rectangle 74"/>
          <p:cNvSpPr>
            <a:spLocks noGrp="1" noChangeArrowheads="1"/>
          </p:cNvSpPr>
          <p:nvPr>
            <p:ph type="ftr" sz="quarter" idx="11"/>
          </p:nvPr>
        </p:nvSpPr>
        <p:spPr>
          <a:ln/>
        </p:spPr>
        <p:txBody>
          <a:bodyPr/>
          <a:lstStyle>
            <a:lvl1pPr>
              <a:defRPr/>
            </a:lvl1pPr>
          </a:lstStyle>
          <a:p>
            <a:pPr>
              <a:defRPr/>
            </a:pPr>
            <a:endParaRPr lang="en-US"/>
          </a:p>
        </p:txBody>
      </p:sp>
      <p:sp>
        <p:nvSpPr>
          <p:cNvPr id="4" name="Rectangle 75"/>
          <p:cNvSpPr>
            <a:spLocks noGrp="1" noChangeArrowheads="1"/>
          </p:cNvSpPr>
          <p:nvPr>
            <p:ph type="sldNum" sz="quarter" idx="12"/>
          </p:nvPr>
        </p:nvSpPr>
        <p:spPr>
          <a:ln/>
        </p:spPr>
        <p:txBody>
          <a:bodyPr/>
          <a:lstStyle>
            <a:lvl1pPr>
              <a:defRPr/>
            </a:lvl1pPr>
          </a:lstStyle>
          <a:p>
            <a:pPr>
              <a:defRPr/>
            </a:pPr>
            <a:fld id="{CA6A131E-7D71-4C4D-BE83-CC7785E1E1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3"/>
          <p:cNvSpPr>
            <a:spLocks noGrp="1" noChangeArrowheads="1"/>
          </p:cNvSpPr>
          <p:nvPr>
            <p:ph type="dt" sz="half" idx="10"/>
          </p:nvPr>
        </p:nvSpPr>
        <p:spPr>
          <a:ln/>
        </p:spPr>
        <p:txBody>
          <a:bodyPr/>
          <a:lstStyle>
            <a:lvl1pPr>
              <a:defRPr/>
            </a:lvl1pPr>
          </a:lstStyle>
          <a:p>
            <a:pPr>
              <a:defRPr/>
            </a:pPr>
            <a:endParaRPr lang="en-US"/>
          </a:p>
        </p:txBody>
      </p:sp>
      <p:sp>
        <p:nvSpPr>
          <p:cNvPr id="6" name="Rectangle 74"/>
          <p:cNvSpPr>
            <a:spLocks noGrp="1" noChangeArrowheads="1"/>
          </p:cNvSpPr>
          <p:nvPr>
            <p:ph type="ftr" sz="quarter" idx="11"/>
          </p:nvPr>
        </p:nvSpPr>
        <p:spPr>
          <a:ln/>
        </p:spPr>
        <p:txBody>
          <a:bodyPr/>
          <a:lstStyle>
            <a:lvl1pPr>
              <a:defRPr/>
            </a:lvl1pPr>
          </a:lstStyle>
          <a:p>
            <a:pPr>
              <a:defRPr/>
            </a:pPr>
            <a:endParaRPr lang="en-US"/>
          </a:p>
        </p:txBody>
      </p:sp>
      <p:sp>
        <p:nvSpPr>
          <p:cNvPr id="7" name="Rectangle 75"/>
          <p:cNvSpPr>
            <a:spLocks noGrp="1" noChangeArrowheads="1"/>
          </p:cNvSpPr>
          <p:nvPr>
            <p:ph type="sldNum" sz="quarter" idx="12"/>
          </p:nvPr>
        </p:nvSpPr>
        <p:spPr>
          <a:ln/>
        </p:spPr>
        <p:txBody>
          <a:bodyPr/>
          <a:lstStyle>
            <a:lvl1pPr>
              <a:defRPr/>
            </a:lvl1pPr>
          </a:lstStyle>
          <a:p>
            <a:pPr>
              <a:defRPr/>
            </a:pPr>
            <a:fld id="{9682E132-5040-471E-993F-F8061B834C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3"/>
          <p:cNvSpPr>
            <a:spLocks noGrp="1" noChangeArrowheads="1"/>
          </p:cNvSpPr>
          <p:nvPr>
            <p:ph type="dt" sz="half" idx="10"/>
          </p:nvPr>
        </p:nvSpPr>
        <p:spPr>
          <a:ln/>
        </p:spPr>
        <p:txBody>
          <a:bodyPr/>
          <a:lstStyle>
            <a:lvl1pPr>
              <a:defRPr/>
            </a:lvl1pPr>
          </a:lstStyle>
          <a:p>
            <a:pPr>
              <a:defRPr/>
            </a:pPr>
            <a:endParaRPr lang="en-US"/>
          </a:p>
        </p:txBody>
      </p:sp>
      <p:sp>
        <p:nvSpPr>
          <p:cNvPr id="6" name="Rectangle 74"/>
          <p:cNvSpPr>
            <a:spLocks noGrp="1" noChangeArrowheads="1"/>
          </p:cNvSpPr>
          <p:nvPr>
            <p:ph type="ftr" sz="quarter" idx="11"/>
          </p:nvPr>
        </p:nvSpPr>
        <p:spPr>
          <a:ln/>
        </p:spPr>
        <p:txBody>
          <a:bodyPr/>
          <a:lstStyle>
            <a:lvl1pPr>
              <a:defRPr/>
            </a:lvl1pPr>
          </a:lstStyle>
          <a:p>
            <a:pPr>
              <a:defRPr/>
            </a:pPr>
            <a:endParaRPr lang="en-US"/>
          </a:p>
        </p:txBody>
      </p:sp>
      <p:sp>
        <p:nvSpPr>
          <p:cNvPr id="7" name="Rectangle 75"/>
          <p:cNvSpPr>
            <a:spLocks noGrp="1" noChangeArrowheads="1"/>
          </p:cNvSpPr>
          <p:nvPr>
            <p:ph type="sldNum" sz="quarter" idx="12"/>
          </p:nvPr>
        </p:nvSpPr>
        <p:spPr>
          <a:ln/>
        </p:spPr>
        <p:txBody>
          <a:bodyPr/>
          <a:lstStyle>
            <a:lvl1pPr>
              <a:defRPr/>
            </a:lvl1pPr>
          </a:lstStyle>
          <a:p>
            <a:pPr>
              <a:defRPr/>
            </a:pPr>
            <a:fld id="{267AFDC5-0CD9-475C-BFE9-BC3638224A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title"/>
          </p:nvPr>
        </p:nvSpPr>
        <p:spPr bwMode="auto">
          <a:xfrm>
            <a:off x="1331913" y="260350"/>
            <a:ext cx="7632700" cy="9350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42"/>
          <p:cNvSpPr>
            <a:spLocks noGrp="1" noChangeArrowheads="1"/>
          </p:cNvSpPr>
          <p:nvPr>
            <p:ph type="body" idx="1"/>
          </p:nvPr>
        </p:nvSpPr>
        <p:spPr bwMode="auto">
          <a:xfrm>
            <a:off x="179388" y="1916113"/>
            <a:ext cx="8785225"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841" name="Rectangle 7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cs typeface="+mn-cs"/>
              </a:defRPr>
            </a:lvl1pPr>
          </a:lstStyle>
          <a:p>
            <a:pPr>
              <a:defRPr/>
            </a:pPr>
            <a:endParaRPr lang="en-US"/>
          </a:p>
        </p:txBody>
      </p:sp>
      <p:sp>
        <p:nvSpPr>
          <p:cNvPr id="288842" name="Rectangle 7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cs typeface="+mn-cs"/>
              </a:defRPr>
            </a:lvl1pPr>
          </a:lstStyle>
          <a:p>
            <a:pPr>
              <a:defRPr/>
            </a:pPr>
            <a:endParaRPr lang="en-US"/>
          </a:p>
        </p:txBody>
      </p:sp>
      <p:sp>
        <p:nvSpPr>
          <p:cNvPr id="288843" name="Rectangle 7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cs typeface="+mn-cs"/>
              </a:defRPr>
            </a:lvl1pPr>
          </a:lstStyle>
          <a:p>
            <a:pPr>
              <a:defRPr/>
            </a:pPr>
            <a:fld id="{0B67CA6B-F03D-4EE2-BAF5-812B466F0D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eaLnBrk="0" fontAlgn="base" hangingPunct="0">
        <a:spcBef>
          <a:spcPct val="0"/>
        </a:spcBef>
        <a:spcAft>
          <a:spcPct val="0"/>
        </a:spcAft>
        <a:defRPr sz="4200">
          <a:solidFill>
            <a:schemeClr val="tx1"/>
          </a:solidFill>
          <a:latin typeface="+mj-lt"/>
          <a:ea typeface="+mj-ea"/>
          <a:cs typeface="+mj-cs"/>
        </a:defRPr>
      </a:lvl1pPr>
      <a:lvl2pPr algn="l" rtl="0" eaLnBrk="0" fontAlgn="base" hangingPunct="0">
        <a:spcBef>
          <a:spcPct val="0"/>
        </a:spcBef>
        <a:spcAft>
          <a:spcPct val="0"/>
        </a:spcAft>
        <a:defRPr sz="4200">
          <a:solidFill>
            <a:schemeClr val="tx1"/>
          </a:solidFill>
          <a:latin typeface="Arial" charset="0"/>
        </a:defRPr>
      </a:lvl2pPr>
      <a:lvl3pPr algn="l" rtl="0" eaLnBrk="0" fontAlgn="base" hangingPunct="0">
        <a:spcBef>
          <a:spcPct val="0"/>
        </a:spcBef>
        <a:spcAft>
          <a:spcPct val="0"/>
        </a:spcAft>
        <a:defRPr sz="4200">
          <a:solidFill>
            <a:schemeClr val="tx1"/>
          </a:solidFill>
          <a:latin typeface="Arial" charset="0"/>
        </a:defRPr>
      </a:lvl3pPr>
      <a:lvl4pPr algn="l" rtl="0" eaLnBrk="0" fontAlgn="base" hangingPunct="0">
        <a:spcBef>
          <a:spcPct val="0"/>
        </a:spcBef>
        <a:spcAft>
          <a:spcPct val="0"/>
        </a:spcAft>
        <a:defRPr sz="4200">
          <a:solidFill>
            <a:schemeClr val="tx1"/>
          </a:solidFill>
          <a:latin typeface="Arial" charset="0"/>
        </a:defRPr>
      </a:lvl4pPr>
      <a:lvl5pPr algn="l" rtl="0" eaLnBrk="0" fontAlgn="base" hangingPunct="0">
        <a:spcBef>
          <a:spcPct val="0"/>
        </a:spcBef>
        <a:spcAft>
          <a:spcPct val="0"/>
        </a:spcAft>
        <a:defRPr sz="4200">
          <a:solidFill>
            <a:schemeClr val="tx1"/>
          </a:solidFill>
          <a:latin typeface="Arial" charset="0"/>
        </a:defRPr>
      </a:lvl5pPr>
      <a:lvl6pPr marL="457200" algn="l" rtl="0" fontAlgn="base">
        <a:spcBef>
          <a:spcPct val="0"/>
        </a:spcBef>
        <a:spcAft>
          <a:spcPct val="0"/>
        </a:spcAft>
        <a:defRPr sz="4200">
          <a:solidFill>
            <a:schemeClr val="tx1"/>
          </a:solidFill>
          <a:latin typeface="Arial" charset="0"/>
        </a:defRPr>
      </a:lvl6pPr>
      <a:lvl7pPr marL="914400" algn="l" rtl="0" fontAlgn="base">
        <a:spcBef>
          <a:spcPct val="0"/>
        </a:spcBef>
        <a:spcAft>
          <a:spcPct val="0"/>
        </a:spcAft>
        <a:defRPr sz="4200">
          <a:solidFill>
            <a:schemeClr val="tx1"/>
          </a:solidFill>
          <a:latin typeface="Arial" charset="0"/>
        </a:defRPr>
      </a:lvl7pPr>
      <a:lvl8pPr marL="1371600" algn="l" rtl="0" fontAlgn="base">
        <a:spcBef>
          <a:spcPct val="0"/>
        </a:spcBef>
        <a:spcAft>
          <a:spcPct val="0"/>
        </a:spcAft>
        <a:defRPr sz="4200">
          <a:solidFill>
            <a:schemeClr val="tx1"/>
          </a:solidFill>
          <a:latin typeface="Arial" charset="0"/>
        </a:defRPr>
      </a:lvl8pPr>
      <a:lvl9pPr marL="1828800" algn="l" rtl="0" fontAlgn="base">
        <a:spcBef>
          <a:spcPct val="0"/>
        </a:spcBef>
        <a:spcAft>
          <a:spcPct val="0"/>
        </a:spcAft>
        <a:defRPr sz="4200">
          <a:solidFill>
            <a:schemeClr val="tx1"/>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800">
          <a:solidFill>
            <a:schemeClr val="tx1"/>
          </a:solidFill>
          <a:latin typeface="+mn-lt"/>
        </a:defRPr>
      </a:lvl2pPr>
      <a:lvl3pPr marL="1143000" indent="-228600" algn="l" rtl="0" eaLnBrk="0" fontAlgn="base" hangingPunct="0">
        <a:spcBef>
          <a:spcPct val="20000"/>
        </a:spcBef>
        <a:spcAft>
          <a:spcPct val="0"/>
        </a:spcAft>
        <a:buClr>
          <a:srgbClr val="000000"/>
        </a:buClr>
        <a:buChar char="•"/>
        <a:defRPr sz="2400">
          <a:solidFill>
            <a:schemeClr val="tx1"/>
          </a:solidFill>
          <a:latin typeface="+mn-lt"/>
        </a:defRPr>
      </a:lvl3pPr>
      <a:lvl4pPr marL="1600200" indent="-228600" algn="l" rtl="0" eaLnBrk="0" fontAlgn="base" hangingPunct="0">
        <a:spcBef>
          <a:spcPct val="20000"/>
        </a:spcBef>
        <a:spcAft>
          <a:spcPct val="0"/>
        </a:spcAft>
        <a:buClr>
          <a:srgbClr val="000000"/>
        </a:buClr>
        <a:buChar char="•"/>
        <a:defRPr sz="2000">
          <a:solidFill>
            <a:schemeClr val="tx1"/>
          </a:solidFill>
          <a:latin typeface="+mn-lt"/>
        </a:defRPr>
      </a:lvl4pPr>
      <a:lvl5pPr marL="2057400" indent="-228600" algn="l" rtl="0" eaLnBrk="0" fontAlgn="base" hangingPunct="0">
        <a:spcBef>
          <a:spcPct val="20000"/>
        </a:spcBef>
        <a:spcAft>
          <a:spcPct val="0"/>
        </a:spcAft>
        <a:buClr>
          <a:srgbClr val="000000"/>
        </a:buClr>
        <a:buChar char="•"/>
        <a:defRPr sz="2000">
          <a:solidFill>
            <a:schemeClr val="tx1"/>
          </a:solidFill>
          <a:latin typeface="+mn-lt"/>
        </a:defRPr>
      </a:lvl5pPr>
      <a:lvl6pPr marL="2514600" indent="-228600" algn="l" rtl="0" fontAlgn="base">
        <a:spcBef>
          <a:spcPct val="20000"/>
        </a:spcBef>
        <a:spcAft>
          <a:spcPct val="0"/>
        </a:spcAft>
        <a:buClr>
          <a:srgbClr val="000000"/>
        </a:buClr>
        <a:buChar char="•"/>
        <a:defRPr sz="2000">
          <a:solidFill>
            <a:schemeClr val="tx1"/>
          </a:solidFill>
          <a:latin typeface="+mn-lt"/>
        </a:defRPr>
      </a:lvl6pPr>
      <a:lvl7pPr marL="2971800" indent="-228600" algn="l" rtl="0" fontAlgn="base">
        <a:spcBef>
          <a:spcPct val="20000"/>
        </a:spcBef>
        <a:spcAft>
          <a:spcPct val="0"/>
        </a:spcAft>
        <a:buClr>
          <a:srgbClr val="000000"/>
        </a:buClr>
        <a:buChar char="•"/>
        <a:defRPr sz="2000">
          <a:solidFill>
            <a:schemeClr val="tx1"/>
          </a:solidFill>
          <a:latin typeface="+mn-lt"/>
        </a:defRPr>
      </a:lvl7pPr>
      <a:lvl8pPr marL="3429000" indent="-228600" algn="l" rtl="0" fontAlgn="base">
        <a:spcBef>
          <a:spcPct val="20000"/>
        </a:spcBef>
        <a:spcAft>
          <a:spcPct val="0"/>
        </a:spcAft>
        <a:buClr>
          <a:srgbClr val="000000"/>
        </a:buClr>
        <a:buChar char="•"/>
        <a:defRPr sz="2000">
          <a:solidFill>
            <a:schemeClr val="tx1"/>
          </a:solidFill>
          <a:latin typeface="+mn-lt"/>
        </a:defRPr>
      </a:lvl8pPr>
      <a:lvl9pPr marL="3886200" indent="-228600" algn="l" rtl="0" fontAlgn="base">
        <a:spcBef>
          <a:spcPct val="20000"/>
        </a:spcBef>
        <a:spcAft>
          <a:spcPct val="0"/>
        </a:spcAft>
        <a:buClr>
          <a:srgbClr val="00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p:nvPr>
        </p:nvSpPr>
        <p:spPr>
          <a:xfrm>
            <a:off x="0" y="2514600"/>
            <a:ext cx="9144000" cy="879475"/>
          </a:xfrm>
        </p:spPr>
        <p:txBody>
          <a:bodyPr/>
          <a:lstStyle/>
          <a:p>
            <a:pPr algn="ctr" eaLnBrk="1" hangingPunct="1">
              <a:defRPr/>
            </a:pPr>
            <a:r>
              <a:rPr lang="en-US" sz="4800" b="1" dirty="0" smtClean="0">
                <a:effectLst>
                  <a:outerShdw blurRad="38100" dist="38100" dir="2700000" algn="tl">
                    <a:srgbClr val="FFFFFF"/>
                  </a:outerShdw>
                </a:effectLst>
              </a:rPr>
              <a:t>Exploring </a:t>
            </a:r>
            <a:r>
              <a:rPr lang="en-US" sz="4800" b="1" dirty="0" err="1" smtClean="0">
                <a:effectLst>
                  <a:outerShdw blurRad="38100" dist="38100" dir="2700000" algn="tl">
                    <a:srgbClr val="FFFFFF"/>
                  </a:outerShdw>
                </a:effectLst>
              </a:rPr>
              <a:t>Scaffolded</a:t>
            </a:r>
            <a:r>
              <a:rPr lang="en-US" sz="4800" b="1" dirty="0" smtClean="0">
                <a:effectLst>
                  <a:outerShdw blurRad="38100" dist="38100" dir="2700000" algn="tl">
                    <a:srgbClr val="FFFFFF"/>
                  </a:outerShdw>
                </a:effectLst>
              </a:rPr>
              <a:t> Silent Reading (</a:t>
            </a:r>
            <a:r>
              <a:rPr lang="en-US" sz="4800" b="1" dirty="0" err="1" smtClean="0">
                <a:effectLst>
                  <a:outerShdw blurRad="38100" dist="38100" dir="2700000" algn="tl">
                    <a:srgbClr val="FFFFFF"/>
                  </a:outerShdw>
                </a:effectLst>
              </a:rPr>
              <a:t>ScSR</a:t>
            </a:r>
            <a:r>
              <a:rPr lang="en-US" sz="4800" b="1" dirty="0" smtClean="0">
                <a:effectLst>
                  <a:outerShdw blurRad="38100" dist="38100" dir="2700000" algn="tl">
                    <a:srgbClr val="FFFFFF"/>
                  </a:outerShdw>
                </a:effectLst>
              </a:rPr>
              <a:t>) :</a:t>
            </a:r>
          </a:p>
        </p:txBody>
      </p:sp>
      <p:sp>
        <p:nvSpPr>
          <p:cNvPr id="432131" name="Rectangle 3"/>
          <p:cNvSpPr>
            <a:spLocks noGrp="1" noChangeArrowheads="1"/>
          </p:cNvSpPr>
          <p:nvPr>
            <p:ph type="subTitle" idx="1"/>
          </p:nvPr>
        </p:nvSpPr>
        <p:spPr>
          <a:xfrm>
            <a:off x="1981200" y="4572000"/>
            <a:ext cx="6964363" cy="681038"/>
          </a:xfrm>
        </p:spPr>
        <p:txBody>
          <a:bodyPr/>
          <a:lstStyle/>
          <a:p>
            <a:pPr algn="ctr" eaLnBrk="1" hangingPunct="1">
              <a:lnSpc>
                <a:spcPct val="80000"/>
              </a:lnSpc>
              <a:defRPr/>
            </a:pPr>
            <a:r>
              <a:rPr lang="en-US" sz="3200" b="1" i="1" dirty="0" smtClean="0">
                <a:effectLst>
                  <a:outerShdw blurRad="38100" dist="38100" dir="2700000" algn="tl">
                    <a:srgbClr val="FFFFFF"/>
                  </a:outerShdw>
                </a:effectLst>
              </a:rPr>
              <a:t>Effective Practice for Increasing Reading Fluency and Comprehension</a:t>
            </a:r>
          </a:p>
          <a:p>
            <a:pPr algn="ctr" eaLnBrk="1" hangingPunct="1">
              <a:lnSpc>
                <a:spcPct val="80000"/>
              </a:lnSpc>
              <a:defRPr/>
            </a:pPr>
            <a:endParaRPr lang="en-US" sz="1000" b="1" i="1" dirty="0" smtClean="0">
              <a:effectLst>
                <a:outerShdw blurRad="38100" dist="38100" dir="2700000" algn="tl">
                  <a:srgbClr val="FFFFFF"/>
                </a:outerShdw>
              </a:effectLst>
            </a:endParaRPr>
          </a:p>
          <a:p>
            <a:pPr algn="ctr" eaLnBrk="1" hangingPunct="1">
              <a:lnSpc>
                <a:spcPct val="80000"/>
              </a:lnSpc>
              <a:defRPr/>
            </a:pPr>
            <a:r>
              <a:rPr lang="en-US" sz="900" dirty="0" smtClean="0"/>
              <a:t>Reutzel, D. R., Jones, C. D., Fawson, P. C., &amp; Smith, J. A. (2008).  </a:t>
            </a:r>
            <a:r>
              <a:rPr lang="en-US" sz="900" dirty="0" err="1" smtClean="0"/>
              <a:t>Scaffolded</a:t>
            </a:r>
            <a:r>
              <a:rPr lang="en-US" sz="900" dirty="0" smtClean="0"/>
              <a:t> Silent Reading (</a:t>
            </a:r>
            <a:r>
              <a:rPr lang="en-US" sz="900" dirty="0" err="1" smtClean="0"/>
              <a:t>ScSR</a:t>
            </a:r>
            <a:r>
              <a:rPr lang="en-US" sz="900" dirty="0" smtClean="0"/>
              <a:t>): An Alternative to Guided Oral Repeated Reading that Works!  </a:t>
            </a:r>
            <a:r>
              <a:rPr lang="en-US" sz="900" i="1" dirty="0" smtClean="0"/>
              <a:t>The Reading Teacher, 62 (3), </a:t>
            </a:r>
            <a:r>
              <a:rPr lang="en-US" sz="900" dirty="0" smtClean="0"/>
              <a:t>pp. 194-207</a:t>
            </a:r>
            <a:endParaRPr lang="en-US" sz="900" i="1" dirty="0" smtClean="0"/>
          </a:p>
          <a:p>
            <a:pPr algn="ctr" eaLnBrk="1" hangingPunct="1">
              <a:lnSpc>
                <a:spcPct val="80000"/>
              </a:lnSpc>
              <a:defRPr/>
            </a:pPr>
            <a:endParaRPr lang="en-US" sz="900" i="1" dirty="0" smtClean="0"/>
          </a:p>
          <a:p>
            <a:pPr algn="ctr" eaLnBrk="1" hangingPunct="1">
              <a:lnSpc>
                <a:spcPct val="80000"/>
              </a:lnSpc>
              <a:defRPr/>
            </a:pPr>
            <a:r>
              <a:rPr lang="en-US" sz="900" dirty="0" smtClean="0"/>
              <a:t>Reutzel, D. R., Fawson, P.C., &amp; Smith, J.A. (2008). Reconsidering Silent Sustained Reading: An Exploratory Study of </a:t>
            </a:r>
            <a:r>
              <a:rPr lang="en-US" sz="900" dirty="0" err="1" smtClean="0"/>
              <a:t>Scaffolded</a:t>
            </a:r>
            <a:r>
              <a:rPr lang="en-US" sz="900" dirty="0" smtClean="0"/>
              <a:t> Silent Reading (</a:t>
            </a:r>
            <a:r>
              <a:rPr lang="en-US" sz="900" dirty="0" err="1" smtClean="0"/>
              <a:t>ScSR</a:t>
            </a:r>
            <a:r>
              <a:rPr lang="en-US" sz="900" dirty="0" smtClean="0"/>
              <a:t>). </a:t>
            </a:r>
            <a:r>
              <a:rPr lang="en-US" sz="900" i="1" dirty="0" smtClean="0"/>
              <a:t> Journal of Educational Research, 102(2), pp. 37-50.</a:t>
            </a:r>
            <a:endParaRPr lang="en-US" sz="900" b="1" i="1" dirty="0" smtClean="0">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sz="2800" b="1" smtClean="0"/>
              <a:t>Why didn’t SSR work very well as a way to practice reading effectively for fluency?</a:t>
            </a:r>
          </a:p>
        </p:txBody>
      </p:sp>
      <p:sp>
        <p:nvSpPr>
          <p:cNvPr id="12291" name="Rectangle 3"/>
          <p:cNvSpPr>
            <a:spLocks noGrp="1" noChangeArrowheads="1"/>
          </p:cNvSpPr>
          <p:nvPr>
            <p:ph type="body" idx="1"/>
          </p:nvPr>
        </p:nvSpPr>
        <p:spPr/>
        <p:txBody>
          <a:bodyPr/>
          <a:lstStyle/>
          <a:p>
            <a:pPr eaLnBrk="1" hangingPunct="1">
              <a:lnSpc>
                <a:spcPct val="90000"/>
              </a:lnSpc>
            </a:pPr>
            <a:r>
              <a:rPr lang="en-US" sz="4000" smtClean="0"/>
              <a:t>Steven Stahl contended that (2004, p. 206), </a:t>
            </a:r>
            <a:r>
              <a:rPr lang="en-US" sz="4000" b="1" i="1" smtClean="0"/>
              <a:t>“One failing of SSR is that teachers may not monitor their students’ reading…”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sz="2800" b="1" smtClean="0"/>
              <a:t>Why didn’t SSR work very well as a way to practice reading effectively for fluency?</a:t>
            </a:r>
          </a:p>
        </p:txBody>
      </p:sp>
      <p:sp>
        <p:nvSpPr>
          <p:cNvPr id="13315" name="Rectangle 3"/>
          <p:cNvSpPr>
            <a:spLocks noGrp="1" noChangeArrowheads="1"/>
          </p:cNvSpPr>
          <p:nvPr>
            <p:ph type="body" idx="1"/>
          </p:nvPr>
        </p:nvSpPr>
        <p:spPr/>
        <p:txBody>
          <a:bodyPr/>
          <a:lstStyle/>
          <a:p>
            <a:pPr eaLnBrk="1" hangingPunct="1">
              <a:lnSpc>
                <a:spcPct val="90000"/>
              </a:lnSpc>
            </a:pPr>
            <a:r>
              <a:rPr lang="en-US" smtClean="0"/>
              <a:t>Bryan, Fawson &amp; Reutzel (2003) demonstrated that when classroom teachers monitored their students’ silent reading during SSR using brief interactions and accountability conferences that the even the most disengaged students in the class remained on task for up to three weeks without additional monitoring visits.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sz="2800" b="1" smtClean="0"/>
              <a:t>Why didn’t SSR work very well as a way to practice reading effectively for fluency?</a:t>
            </a:r>
          </a:p>
        </p:txBody>
      </p:sp>
      <p:sp>
        <p:nvSpPr>
          <p:cNvPr id="14339" name="Rectangle 3"/>
          <p:cNvSpPr>
            <a:spLocks noGrp="1" noChangeArrowheads="1"/>
          </p:cNvSpPr>
          <p:nvPr>
            <p:ph type="body" idx="1"/>
          </p:nvPr>
        </p:nvSpPr>
        <p:spPr/>
        <p:txBody>
          <a:bodyPr/>
          <a:lstStyle/>
          <a:p>
            <a:pPr eaLnBrk="1" hangingPunct="1"/>
            <a:r>
              <a:rPr lang="en-US" smtClean="0"/>
              <a:t>Allowing choice of reading materials increases student motivation (Guthrie &amp; Wigfield, 1997). </a:t>
            </a:r>
            <a:r>
              <a:rPr lang="en-US" b="1" smtClean="0"/>
              <a:t>BUT</a:t>
            </a:r>
            <a:r>
              <a:rPr lang="en-US" smtClean="0"/>
              <a:t> unguided choice can often lead to students selecting inappropriately difficult books for reading practice (Donovan, Smolkin, and Lomax, 2000; Fresch, 1995).  </a:t>
            </a:r>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sz="2800" b="1" smtClean="0"/>
              <a:t>Why didn’t SSR work very well as a way to practice reading effectively for fluency?</a:t>
            </a:r>
          </a:p>
        </p:txBody>
      </p:sp>
      <p:sp>
        <p:nvSpPr>
          <p:cNvPr id="444419" name="Rectangle 3"/>
          <p:cNvSpPr>
            <a:spLocks noGrp="1" noChangeArrowheads="1"/>
          </p:cNvSpPr>
          <p:nvPr>
            <p:ph type="body" idx="1"/>
          </p:nvPr>
        </p:nvSpPr>
        <p:spPr/>
        <p:txBody>
          <a:bodyPr/>
          <a:lstStyle/>
          <a:p>
            <a:pPr eaLnBrk="1" hangingPunct="1">
              <a:defRPr/>
            </a:pPr>
            <a:r>
              <a:rPr lang="en-US" sz="4000" dirty="0" smtClean="0"/>
              <a:t>The </a:t>
            </a:r>
            <a:r>
              <a:rPr lang="en-US" sz="4000" b="1" dirty="0" smtClean="0">
                <a:effectLst>
                  <a:outerShdw blurRad="38100" dist="38100" dir="2700000" algn="tl">
                    <a:srgbClr val="FFFFFF"/>
                  </a:outerShdw>
                </a:effectLst>
              </a:rPr>
              <a:t>National Reading Panel (NRP, 2000)</a:t>
            </a:r>
            <a:r>
              <a:rPr lang="en-US" sz="4000" dirty="0" smtClean="0"/>
              <a:t> found another feature of effective reading practice involved students’ receiving feedback about their reading.</a:t>
            </a:r>
          </a:p>
          <a:p>
            <a:pPr eaLnBrk="1" hangingPunct="1">
              <a:buFontTx/>
              <a:buNone/>
              <a:defRPr/>
            </a:pP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sz="2800" b="1" smtClean="0"/>
              <a:t>Why didn’t SSR work very well as a way to practice reading effectively for fluency?</a:t>
            </a:r>
          </a:p>
        </p:txBody>
      </p:sp>
      <p:sp>
        <p:nvSpPr>
          <p:cNvPr id="16387" name="Rectangle 3"/>
          <p:cNvSpPr>
            <a:spLocks noGrp="1" noChangeArrowheads="1"/>
          </p:cNvSpPr>
          <p:nvPr>
            <p:ph type="body" idx="1"/>
          </p:nvPr>
        </p:nvSpPr>
        <p:spPr/>
        <p:txBody>
          <a:bodyPr/>
          <a:lstStyle/>
          <a:p>
            <a:pPr eaLnBrk="1" hangingPunct="1"/>
            <a:r>
              <a:rPr lang="en-US" sz="3600" smtClean="0"/>
              <a:t>In summary, the implementation of traditional SSR in elementary classrooms has been roundly criticized for teachers failing to </a:t>
            </a:r>
            <a:r>
              <a:rPr lang="en-US" sz="3600" i="1" smtClean="0"/>
              <a:t>teach, monitor, interact with, </a:t>
            </a:r>
            <a:r>
              <a:rPr lang="en-US" sz="3600" smtClean="0"/>
              <a:t>and</a:t>
            </a:r>
            <a:r>
              <a:rPr lang="en-US" sz="3600" i="1" smtClean="0"/>
              <a:t> hold students accountable</a:t>
            </a:r>
            <a:r>
              <a:rPr lang="en-US" sz="3600" smtClean="0"/>
              <a:t> for their time spent in reading practice. </a:t>
            </a: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sz="2800" b="1" smtClean="0"/>
              <a:t>What is Scaffolded Silent Reading (ScSR)?</a:t>
            </a:r>
          </a:p>
        </p:txBody>
      </p:sp>
      <p:sp>
        <p:nvSpPr>
          <p:cNvPr id="17411" name="Rectangle 3"/>
          <p:cNvSpPr>
            <a:spLocks noGrp="1" noChangeArrowheads="1"/>
          </p:cNvSpPr>
          <p:nvPr>
            <p:ph type="body" idx="1"/>
          </p:nvPr>
        </p:nvSpPr>
        <p:spPr/>
        <p:txBody>
          <a:bodyPr/>
          <a:lstStyle/>
          <a:p>
            <a:pPr eaLnBrk="1" hangingPunct="1">
              <a:lnSpc>
                <a:spcPct val="80000"/>
              </a:lnSpc>
            </a:pPr>
            <a:r>
              <a:rPr lang="en-US" sz="3600" b="1" smtClean="0"/>
              <a:t>Scaffolded Silent Reading</a:t>
            </a:r>
            <a:r>
              <a:rPr lang="en-US" sz="3600" smtClean="0"/>
              <a:t> (ScSR) is silent reading practice that redesigns practice conditions to deal affirmatively with past concerns and criticisms surrounding traditionally implemented </a:t>
            </a:r>
            <a:r>
              <a:rPr lang="en-US" sz="3600" b="1" smtClean="0"/>
              <a:t>Silent Sustained Reading</a:t>
            </a:r>
            <a:r>
              <a:rPr lang="en-US" sz="3600" smtClean="0"/>
              <a:t> (SSR).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sz="2800" b="1" smtClean="0"/>
              <a:t>What is Scaffolded Silent Reading (ScSR)?</a:t>
            </a:r>
          </a:p>
        </p:txBody>
      </p:sp>
      <p:sp>
        <p:nvSpPr>
          <p:cNvPr id="18435" name="Rectangle 3"/>
          <p:cNvSpPr>
            <a:spLocks noGrp="1" noChangeArrowheads="1"/>
          </p:cNvSpPr>
          <p:nvPr>
            <p:ph type="body" idx="1"/>
          </p:nvPr>
        </p:nvSpPr>
        <p:spPr/>
        <p:txBody>
          <a:bodyPr/>
          <a:lstStyle/>
          <a:p>
            <a:pPr eaLnBrk="1" hangingPunct="1">
              <a:lnSpc>
                <a:spcPct val="80000"/>
              </a:lnSpc>
            </a:pPr>
            <a:r>
              <a:rPr lang="en-US" sz="3600" b="1" smtClean="0"/>
              <a:t>ScSR</a:t>
            </a:r>
            <a:r>
              <a:rPr lang="en-US" sz="3600" smtClean="0"/>
              <a:t> is intended to provide students with necessary support, guidance, structure, appropriate text difficulty, accountability, and monitoring that will assist them in transferring their oral reading skills to successful and effective silent reading practice.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sz="2800" b="1" smtClean="0"/>
              <a:t>What is Scaffolded Silent Reading (ScSR)?</a:t>
            </a:r>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5"/>
          <p:cNvPicPr>
            <a:picLocks noChangeAspect="1" noChangeArrowheads="1"/>
          </p:cNvPicPr>
          <p:nvPr/>
        </p:nvPicPr>
        <p:blipFill>
          <a:blip r:embed="rId2" cstate="print"/>
          <a:srcRect/>
          <a:stretch>
            <a:fillRect/>
          </a:stretch>
        </p:blipFill>
        <p:spPr bwMode="auto">
          <a:xfrm>
            <a:off x="1371600" y="1506538"/>
            <a:ext cx="7391400" cy="5351462"/>
          </a:xfrm>
          <a:prstGeom prst="rect">
            <a:avLst/>
          </a:prstGeom>
          <a:noFill/>
          <a:ln w="9525">
            <a:noFill/>
            <a:miter lim="800000"/>
            <a:headEnd/>
            <a:tailEnd/>
          </a:ln>
        </p:spPr>
      </p:pic>
      <p:sp>
        <p:nvSpPr>
          <p:cNvPr id="13317" name="WordArt 6"/>
          <p:cNvSpPr>
            <a:spLocks noChangeArrowheads="1" noChangeShapeType="1" noTextEdit="1"/>
          </p:cNvSpPr>
          <p:nvPr/>
        </p:nvSpPr>
        <p:spPr bwMode="auto">
          <a:xfrm rot="5400000">
            <a:off x="-1714500" y="3848100"/>
            <a:ext cx="5181600" cy="381000"/>
          </a:xfrm>
          <a:prstGeom prst="rect">
            <a:avLst/>
          </a:prstGeom>
        </p:spPr>
        <p:txBody>
          <a:bodyPr vert="wordArtVert" wrap="none" fromWordArt="1">
            <a:prstTxWarp prst="textPlain">
              <a:avLst>
                <a:gd name="adj" fmla="val 50000"/>
              </a:avLst>
            </a:prstTxWarp>
          </a:bodyPr>
          <a:lstStyle/>
          <a:p>
            <a:pPr algn="ctr" fontAlgn="auto">
              <a:defRPr/>
            </a:pPr>
            <a:r>
              <a:rPr lang="en-US" sz="36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cs typeface="+mn-cs"/>
              </a:rPr>
              <a:t>Comparing SSR and </a:t>
            </a:r>
            <a:r>
              <a:rPr lang="en-US" sz="3600"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cs typeface="+mn-cs"/>
              </a:rPr>
              <a:t>ScSR</a:t>
            </a:r>
            <a:endParaRPr lang="en-US" sz="3600"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20483" name="Rectangle 3"/>
          <p:cNvSpPr>
            <a:spLocks noGrp="1" noChangeArrowheads="1"/>
          </p:cNvSpPr>
          <p:nvPr>
            <p:ph type="body" idx="1"/>
          </p:nvPr>
        </p:nvSpPr>
        <p:spPr/>
        <p:txBody>
          <a:bodyPr/>
          <a:lstStyle/>
          <a:p>
            <a:pPr marL="609600" indent="-609600" eaLnBrk="1" hangingPunct="1">
              <a:buFontTx/>
              <a:buAutoNum type="arabicPeriod"/>
            </a:pPr>
            <a:r>
              <a:rPr lang="en-US" smtClean="0"/>
              <a:t>Arrange the classroom library to support and guide children’s book reading choices toward appropriately challenging books. Place reading materials of differing reading levels into clearly labeled shelves or plastic bins representing differing levels of reading difficulty. </a:t>
            </a:r>
          </a:p>
          <a:p>
            <a:pPr marL="609600" indent="-609600" eaLnBrk="1" hangingPunct="1">
              <a:buFontTx/>
              <a:buNone/>
            </a:pPr>
            <a:r>
              <a:rPr lang="en-US"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21507" name="Rectangle 3"/>
          <p:cNvSpPr>
            <a:spLocks noGrp="1" noChangeArrowheads="1"/>
          </p:cNvSpPr>
          <p:nvPr>
            <p:ph type="body" idx="1"/>
          </p:nvPr>
        </p:nvSpPr>
        <p:spPr/>
        <p:txBody>
          <a:bodyPr/>
          <a:lstStyle/>
          <a:p>
            <a:pPr marL="609600" indent="-609600" eaLnBrk="1" hangingPunct="1">
              <a:buFontTx/>
              <a:buAutoNum type="arabicPeriod" startAt="2"/>
            </a:pPr>
            <a:r>
              <a:rPr lang="en-US" smtClean="0"/>
              <a:t>Color code the difficulty levels of books within the classroom library using different colors of cloth tape on the book binding or using stickers in the upper right hand corners of the covers. </a:t>
            </a:r>
          </a:p>
          <a:p>
            <a:pPr marL="609600" indent="-609600" eaLnBrk="1" hangingPunct="1">
              <a:buFontTx/>
              <a:buNone/>
            </a:pPr>
            <a:r>
              <a:rPr lang="en-US"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srcRect/>
          <a:stretch>
            <a:fillRect/>
          </a:stretch>
        </p:blipFill>
        <p:spPr bwMode="auto">
          <a:xfrm>
            <a:off x="0" y="1430338"/>
            <a:ext cx="4191000" cy="5427662"/>
          </a:xfrm>
          <a:prstGeom prst="rect">
            <a:avLst/>
          </a:prstGeom>
          <a:noFill/>
          <a:ln w="9525">
            <a:noFill/>
            <a:miter lim="800000"/>
            <a:headEnd/>
            <a:tailEnd/>
          </a:ln>
        </p:spPr>
      </p:pic>
      <p:pic>
        <p:nvPicPr>
          <p:cNvPr id="4099" name="Picture 2"/>
          <p:cNvPicPr>
            <a:picLocks noChangeAspect="1" noChangeArrowheads="1"/>
          </p:cNvPicPr>
          <p:nvPr/>
        </p:nvPicPr>
        <p:blipFill>
          <a:blip r:embed="rId3" cstate="print"/>
          <a:srcRect/>
          <a:stretch>
            <a:fillRect/>
          </a:stretch>
        </p:blipFill>
        <p:spPr bwMode="auto">
          <a:xfrm>
            <a:off x="4972050" y="1406525"/>
            <a:ext cx="4171950" cy="5451475"/>
          </a:xfrm>
          <a:prstGeom prst="rect">
            <a:avLst/>
          </a:prstGeom>
          <a:noFill/>
          <a:ln w="9525">
            <a:noFill/>
            <a:miter lim="800000"/>
            <a:headEnd/>
            <a:tailEnd/>
          </a:ln>
        </p:spPr>
      </p:pic>
      <p:sp>
        <p:nvSpPr>
          <p:cNvPr id="4" name="Rectangle 3"/>
          <p:cNvSpPr/>
          <p:nvPr/>
        </p:nvSpPr>
        <p:spPr>
          <a:xfrm>
            <a:off x="1295400" y="0"/>
            <a:ext cx="7467600" cy="1323975"/>
          </a:xfrm>
          <a:prstGeom prst="rect">
            <a:avLst/>
          </a:prstGeom>
        </p:spPr>
        <p:txBody>
          <a:bodyPr>
            <a:spAutoFit/>
          </a:bodyPr>
          <a:lstStyle/>
          <a:p>
            <a:pPr algn="ctr">
              <a:defRPr/>
            </a:pPr>
            <a:r>
              <a:rPr lang="en-US" sz="4000" dirty="0">
                <a:effectLst>
                  <a:outerShdw blurRad="38100" dist="38100" dir="2700000" algn="tl">
                    <a:srgbClr val="FFFFFF"/>
                  </a:outerShdw>
                </a:effectLst>
                <a:cs typeface="Arial" charset="0"/>
              </a:rPr>
              <a:t>Exploring </a:t>
            </a:r>
            <a:r>
              <a:rPr lang="en-US" sz="4000" dirty="0" err="1">
                <a:effectLst>
                  <a:outerShdw blurRad="38100" dist="38100" dir="2700000" algn="tl">
                    <a:srgbClr val="FFFFFF"/>
                  </a:outerShdw>
                </a:effectLst>
                <a:cs typeface="Arial" charset="0"/>
              </a:rPr>
              <a:t>Scaffolded</a:t>
            </a:r>
            <a:r>
              <a:rPr lang="en-US" sz="4000" dirty="0">
                <a:effectLst>
                  <a:outerShdw blurRad="38100" dist="38100" dir="2700000" algn="tl">
                    <a:srgbClr val="FFFFFF"/>
                  </a:outerShdw>
                </a:effectLst>
                <a:cs typeface="Arial" charset="0"/>
              </a:rPr>
              <a:t> Silent Reading (</a:t>
            </a:r>
            <a:r>
              <a:rPr lang="en-US" sz="4000" dirty="0" err="1">
                <a:effectLst>
                  <a:outerShdw blurRad="38100" dist="38100" dir="2700000" algn="tl">
                    <a:srgbClr val="FFFFFF"/>
                  </a:outerShdw>
                </a:effectLst>
                <a:cs typeface="Arial" charset="0"/>
              </a:rPr>
              <a:t>ScSR</a:t>
            </a:r>
            <a:r>
              <a:rPr lang="en-US" sz="4000" dirty="0">
                <a:effectLst>
                  <a:outerShdw blurRad="38100" dist="38100" dir="2700000" algn="tl">
                    <a:srgbClr val="FFFFFF"/>
                  </a:outerShdw>
                </a:effectLst>
                <a:cs typeface="Arial" charset="0"/>
              </a:rPr>
              <a:t>) </a:t>
            </a:r>
            <a:endParaRPr lang="en-US" sz="4000" dirty="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22531" name="Rectangle 3"/>
          <p:cNvSpPr>
            <a:spLocks noGrp="1" noChangeArrowheads="1"/>
          </p:cNvSpPr>
          <p:nvPr>
            <p:ph type="body" idx="1"/>
          </p:nvPr>
        </p:nvSpPr>
        <p:spPr/>
        <p:txBody>
          <a:bodyPr/>
          <a:lstStyle/>
          <a:p>
            <a:pPr eaLnBrk="1" hangingPunct="1">
              <a:buFontTx/>
              <a:buNone/>
            </a:pPr>
            <a:r>
              <a:rPr lang="en-US" smtClean="0"/>
              <a:t> </a:t>
            </a:r>
          </a:p>
          <a:p>
            <a:pPr eaLnBrk="1" hangingPunct="1">
              <a:buFontTx/>
              <a:buNone/>
            </a:pPr>
            <a:r>
              <a:rPr lang="en-US" smtClean="0"/>
              <a:t> </a:t>
            </a:r>
          </a:p>
        </p:txBody>
      </p:sp>
      <p:pic>
        <p:nvPicPr>
          <p:cNvPr id="22532" name="Picture 4"/>
          <p:cNvPicPr>
            <a:picLocks noChangeAspect="1" noChangeArrowheads="1"/>
          </p:cNvPicPr>
          <p:nvPr/>
        </p:nvPicPr>
        <p:blipFill>
          <a:blip r:embed="rId2" cstate="print"/>
          <a:srcRect/>
          <a:stretch>
            <a:fillRect/>
          </a:stretch>
        </p:blipFill>
        <p:spPr bwMode="auto">
          <a:xfrm>
            <a:off x="1447800" y="1752600"/>
            <a:ext cx="7086600" cy="4757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23555" name="Rectangle 3"/>
          <p:cNvSpPr>
            <a:spLocks noGrp="1" noChangeArrowheads="1"/>
          </p:cNvSpPr>
          <p:nvPr>
            <p:ph type="body" idx="1"/>
          </p:nvPr>
        </p:nvSpPr>
        <p:spPr/>
        <p:txBody>
          <a:bodyPr/>
          <a:lstStyle/>
          <a:p>
            <a:pPr marL="609600" indent="-609600" eaLnBrk="1" hangingPunct="1">
              <a:buFontTx/>
              <a:buAutoNum type="arabicPeriod" startAt="3"/>
            </a:pPr>
            <a:r>
              <a:rPr lang="en-US" smtClean="0"/>
              <a:t>Since children receive less frequent feedback and support in </a:t>
            </a:r>
            <a:r>
              <a:rPr lang="en-US" b="1" smtClean="0"/>
              <a:t>ScSR</a:t>
            </a:r>
            <a:r>
              <a:rPr lang="en-US" smtClean="0"/>
              <a:t> than in other forms of reading practice like guided oral repeated readings with feedback, children practice reading texts they can process accurately and effortlessly at their independent reading levels (Stahl &amp; Heubach, 2006).</a:t>
            </a:r>
            <a:r>
              <a:rPr lang="en-US" b="1" smtClean="0"/>
              <a:t> </a:t>
            </a:r>
            <a:endParaRPr lang="en-US" smtClean="0"/>
          </a:p>
          <a:p>
            <a:pPr marL="609600" indent="-609600" eaLnBrk="1" hangingPunct="1">
              <a:buFontTx/>
              <a:buNone/>
            </a:pPr>
            <a:r>
              <a:rPr lang="en-US"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24579" name="Rectangle 3"/>
          <p:cNvSpPr>
            <a:spLocks noGrp="1" noChangeArrowheads="1"/>
          </p:cNvSpPr>
          <p:nvPr>
            <p:ph type="body" idx="1"/>
          </p:nvPr>
        </p:nvSpPr>
        <p:spPr/>
        <p:txBody>
          <a:bodyPr/>
          <a:lstStyle/>
          <a:p>
            <a:pPr eaLnBrk="1" hangingPunct="1">
              <a:lnSpc>
                <a:spcPct val="90000"/>
              </a:lnSpc>
            </a:pPr>
            <a:r>
              <a:rPr lang="en-US" sz="2800" smtClean="0"/>
              <a:t>Teach a series of explicit book selection strategy lessons including: </a:t>
            </a:r>
          </a:p>
          <a:p>
            <a:pPr eaLnBrk="1" hangingPunct="1">
              <a:lnSpc>
                <a:spcPct val="90000"/>
              </a:lnSpc>
              <a:buFontTx/>
              <a:buNone/>
            </a:pPr>
            <a:r>
              <a:rPr lang="en-US" sz="2800" smtClean="0"/>
              <a:t>1) orient students to the classroom library, </a:t>
            </a:r>
          </a:p>
          <a:p>
            <a:pPr eaLnBrk="1" hangingPunct="1">
              <a:lnSpc>
                <a:spcPct val="90000"/>
              </a:lnSpc>
              <a:buFontTx/>
              <a:buNone/>
            </a:pPr>
            <a:r>
              <a:rPr lang="en-US" sz="2800" smtClean="0"/>
              <a:t>2) give book talks to hook children on books, </a:t>
            </a:r>
          </a:p>
          <a:p>
            <a:pPr eaLnBrk="1" hangingPunct="1">
              <a:lnSpc>
                <a:spcPct val="90000"/>
              </a:lnSpc>
              <a:buFontTx/>
              <a:buNone/>
            </a:pPr>
            <a:r>
              <a:rPr lang="en-US" sz="2800" smtClean="0"/>
              <a:t>3) select a “just right” or appropriately leveled book from the classroom library, </a:t>
            </a:r>
          </a:p>
          <a:p>
            <a:pPr eaLnBrk="1" hangingPunct="1">
              <a:lnSpc>
                <a:spcPct val="90000"/>
              </a:lnSpc>
              <a:buFontTx/>
              <a:buNone/>
            </a:pPr>
            <a:r>
              <a:rPr lang="en-US" sz="2800" smtClean="0"/>
              <a:t>4) select books from a variety of genres in the classroom library, </a:t>
            </a:r>
          </a:p>
          <a:p>
            <a:pPr eaLnBrk="1" hangingPunct="1">
              <a:lnSpc>
                <a:spcPct val="90000"/>
              </a:lnSpc>
              <a:buFontTx/>
              <a:buNone/>
            </a:pPr>
            <a:r>
              <a:rPr lang="en-US" sz="2800" smtClean="0"/>
              <a:t>5) confirm selections of appropriate difficulty levels using the “three finger” rule.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25603" name="Rectangle 3"/>
          <p:cNvSpPr>
            <a:spLocks noGrp="1" noChangeArrowheads="1"/>
          </p:cNvSpPr>
          <p:nvPr>
            <p:ph type="body" idx="1"/>
          </p:nvPr>
        </p:nvSpPr>
        <p:spPr>
          <a:xfrm>
            <a:off x="0" y="1600200"/>
            <a:ext cx="8785225" cy="4752975"/>
          </a:xfrm>
        </p:spPr>
        <p:txBody>
          <a:bodyPr/>
          <a:lstStyle/>
          <a:p>
            <a:pPr algn="ctr" eaLnBrk="1" hangingPunct="1">
              <a:lnSpc>
                <a:spcPct val="80000"/>
              </a:lnSpc>
              <a:buFontTx/>
              <a:buNone/>
            </a:pPr>
            <a:r>
              <a:rPr lang="en-US" sz="2400" b="1" smtClean="0"/>
              <a:t>Example Lesson: Selecting an Appropriate Independent Level Book from the Classroom Library</a:t>
            </a:r>
            <a:endParaRPr lang="en-US" sz="2400" b="1" i="1" smtClean="0"/>
          </a:p>
          <a:p>
            <a:pPr eaLnBrk="1" hangingPunct="1">
              <a:lnSpc>
                <a:spcPct val="80000"/>
              </a:lnSpc>
            </a:pPr>
            <a:r>
              <a:rPr lang="en-US" sz="2400" b="1" i="1" smtClean="0"/>
              <a:t>Objective: </a:t>
            </a:r>
            <a:r>
              <a:rPr lang="en-US" sz="2400" i="1" smtClean="0"/>
              <a:t>To help students learn the location and organization for leveled books in the classroom library, as well as to demonstrate the use of the “Greasy Fingers” strategy for evaluating the appropriate difficulty of a book.</a:t>
            </a:r>
            <a:endParaRPr lang="en-US" sz="2400" b="1" i="1" smtClean="0"/>
          </a:p>
          <a:p>
            <a:pPr eaLnBrk="1" hangingPunct="1">
              <a:lnSpc>
                <a:spcPct val="80000"/>
              </a:lnSpc>
            </a:pPr>
            <a:r>
              <a:rPr lang="en-US" sz="2400" b="1" i="1" smtClean="0"/>
              <a:t>Needed Supplies:</a:t>
            </a:r>
            <a:endParaRPr lang="en-US" sz="2400" i="1" smtClean="0"/>
          </a:p>
          <a:p>
            <a:pPr eaLnBrk="1" hangingPunct="1">
              <a:lnSpc>
                <a:spcPct val="80000"/>
              </a:lnSpc>
            </a:pPr>
            <a:r>
              <a:rPr lang="en-US" sz="2400" i="1" smtClean="0"/>
              <a:t>Different colored dots on the covers of the books</a:t>
            </a:r>
          </a:p>
          <a:p>
            <a:pPr eaLnBrk="1" hangingPunct="1">
              <a:lnSpc>
                <a:spcPct val="80000"/>
              </a:lnSpc>
            </a:pPr>
            <a:r>
              <a:rPr lang="en-US" sz="2400" i="1" smtClean="0"/>
              <a:t>Different colored plastic bins or book storage boxes</a:t>
            </a:r>
          </a:p>
          <a:p>
            <a:pPr eaLnBrk="1" hangingPunct="1">
              <a:lnSpc>
                <a:spcPct val="80000"/>
              </a:lnSpc>
            </a:pPr>
            <a:r>
              <a:rPr lang="en-US" sz="2400" i="1" smtClean="0"/>
              <a:t>A poster showing the names of students and the colors of books that are their individual independent reading levels</a:t>
            </a:r>
          </a:p>
          <a:p>
            <a:pPr eaLnBrk="1" hangingPunct="1">
              <a:lnSpc>
                <a:spcPct val="80000"/>
              </a:lnSpc>
            </a:pPr>
            <a:r>
              <a:rPr lang="en-US" sz="2400" i="1" smtClean="0"/>
              <a:t>A strategy poster for using the “Greasy Fingers” technique to evaluate the difficulty of a book.</a:t>
            </a:r>
            <a:endParaRPr lang="en-US" sz="2400" b="1" i="1" smtClean="0"/>
          </a:p>
          <a:p>
            <a:pPr eaLnBrk="1" hangingPunct="1">
              <a:lnSpc>
                <a:spcPct val="80000"/>
              </a:lnSpc>
              <a:buFontTx/>
              <a:buNone/>
            </a:pPr>
            <a:endParaRPr lang="en-US" sz="1800" i="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26627" name="Rectangle 3"/>
          <p:cNvSpPr>
            <a:spLocks noGrp="1" noChangeArrowheads="1"/>
          </p:cNvSpPr>
          <p:nvPr>
            <p:ph type="body" idx="1"/>
          </p:nvPr>
        </p:nvSpPr>
        <p:spPr/>
        <p:txBody>
          <a:bodyPr/>
          <a:lstStyle/>
          <a:p>
            <a:pPr algn="ctr" eaLnBrk="1" hangingPunct="1">
              <a:lnSpc>
                <a:spcPct val="80000"/>
              </a:lnSpc>
              <a:buFontTx/>
              <a:buNone/>
            </a:pPr>
            <a:r>
              <a:rPr lang="en-US" sz="2800" b="1" smtClean="0"/>
              <a:t>Example Lesson: Selecting an Appropriate Independent Level Book from the Classroom Library</a:t>
            </a:r>
            <a:endParaRPr lang="en-US" sz="2800" b="1" i="1" smtClean="0"/>
          </a:p>
          <a:p>
            <a:pPr eaLnBrk="1" hangingPunct="1">
              <a:lnSpc>
                <a:spcPct val="80000"/>
              </a:lnSpc>
            </a:pPr>
            <a:r>
              <a:rPr lang="en-US" sz="2800" b="1" i="1" smtClean="0"/>
              <a:t>Explanation: </a:t>
            </a:r>
            <a:r>
              <a:rPr lang="en-US" sz="2800" i="1" smtClean="0"/>
              <a:t> Tell the children that soon they will be allowed to select books from the classroom library for their own reading, but before doing so they need to learn about how the classroom library is organized to support their book selections.  Today they will be learning about the way the different levels of books are arranged and stored in the classroom library.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27651" name="Rectangle 3"/>
          <p:cNvSpPr>
            <a:spLocks noGrp="1" noChangeArrowheads="1"/>
          </p:cNvSpPr>
          <p:nvPr>
            <p:ph type="body" idx="1"/>
          </p:nvPr>
        </p:nvSpPr>
        <p:spPr>
          <a:xfrm>
            <a:off x="179388" y="1916113"/>
            <a:ext cx="8785225" cy="4941887"/>
          </a:xfrm>
        </p:spPr>
        <p:txBody>
          <a:bodyPr/>
          <a:lstStyle/>
          <a:p>
            <a:pPr algn="ctr" eaLnBrk="1" hangingPunct="1">
              <a:lnSpc>
                <a:spcPct val="80000"/>
              </a:lnSpc>
              <a:buFontTx/>
              <a:buNone/>
            </a:pPr>
            <a:r>
              <a:rPr lang="en-US" sz="2800" b="1" smtClean="0"/>
              <a:t>Example Lesson: Selecting an Appropriate Independent Level Book from the Classroom Library Continued</a:t>
            </a:r>
            <a:endParaRPr lang="en-US" sz="2800" b="1" i="1" smtClean="0"/>
          </a:p>
          <a:p>
            <a:pPr eaLnBrk="1" hangingPunct="1">
              <a:lnSpc>
                <a:spcPct val="80000"/>
              </a:lnSpc>
            </a:pPr>
            <a:r>
              <a:rPr lang="en-US" sz="2800" b="1" i="1" smtClean="0"/>
              <a:t>Modeling:</a:t>
            </a:r>
            <a:r>
              <a:rPr lang="en-US" sz="2800" i="1" smtClean="0"/>
              <a:t> Seat the children in and around the classroom library so they can see the shelves.  Show them the poster with their names on the poster and the level of books that represent their independent levels.  Each level of book is represented by a different colored dot on the poster that matches with the color of dots on the book storage bins and on the books inside the bins.  </a:t>
            </a:r>
          </a:p>
          <a:p>
            <a:pPr eaLnBrk="1" hangingPunct="1">
              <a:lnSpc>
                <a:spcPct val="80000"/>
              </a:lnSpc>
              <a:buFontTx/>
              <a:buNone/>
            </a:pPr>
            <a:r>
              <a:rPr lang="en-US" sz="2000" i="1" smtClean="0"/>
              <a:t> </a:t>
            </a:r>
            <a:endParaRPr lang="en-US" sz="2000" b="1" i="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28675" name="Rectangle 3"/>
          <p:cNvSpPr>
            <a:spLocks noGrp="1" noChangeArrowheads="1"/>
          </p:cNvSpPr>
          <p:nvPr>
            <p:ph type="body" idx="1"/>
          </p:nvPr>
        </p:nvSpPr>
        <p:spPr>
          <a:xfrm>
            <a:off x="179388" y="1916113"/>
            <a:ext cx="8785225" cy="4941887"/>
          </a:xfrm>
        </p:spPr>
        <p:txBody>
          <a:bodyPr/>
          <a:lstStyle/>
          <a:p>
            <a:pPr algn="ctr" eaLnBrk="1" hangingPunct="1">
              <a:lnSpc>
                <a:spcPct val="80000"/>
              </a:lnSpc>
              <a:buFontTx/>
              <a:buNone/>
            </a:pPr>
            <a:r>
              <a:rPr lang="en-US" sz="2400" b="1" smtClean="0"/>
              <a:t>Example Lesson: Selecting an Appropriate Independent Level Book from the Classroom Library Continued</a:t>
            </a:r>
            <a:endParaRPr lang="en-US" sz="2400" b="1" i="1" smtClean="0"/>
          </a:p>
          <a:p>
            <a:pPr eaLnBrk="1" hangingPunct="1">
              <a:lnSpc>
                <a:spcPct val="80000"/>
              </a:lnSpc>
            </a:pPr>
            <a:r>
              <a:rPr lang="en-US" sz="2400" b="1" i="1" smtClean="0"/>
              <a:t>Modeling:</a:t>
            </a:r>
            <a:r>
              <a:rPr lang="en-US" sz="2400" i="1" smtClean="0"/>
              <a:t> Demonstrate how if you were one of the children (pick a name) you would look at the poster showing your name and independent reading level colored dot.  Next, show where that color of bin(s) is located on the library shelves.  Then show them how that each book also has a colored dot that is the same as on the outside of the bin.  Remind them that they are to choose a book that represents one of the genres in the Genre Wheel. Demonstrate how you might select a book about Babe Ruth in the bin as an example of a biography.</a:t>
            </a:r>
          </a:p>
          <a:p>
            <a:pPr eaLnBrk="1" hangingPunct="1">
              <a:lnSpc>
                <a:spcPct val="80000"/>
              </a:lnSpc>
              <a:buFontTx/>
              <a:buNone/>
            </a:pPr>
            <a:r>
              <a:rPr lang="en-US" sz="2000" i="1" smtClean="0"/>
              <a:t> </a:t>
            </a:r>
            <a:endParaRPr lang="en-US" sz="2000" b="1" i="1"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29699" name="Rectangle 3"/>
          <p:cNvSpPr>
            <a:spLocks noGrp="1" noChangeArrowheads="1"/>
          </p:cNvSpPr>
          <p:nvPr>
            <p:ph type="body" idx="1"/>
          </p:nvPr>
        </p:nvSpPr>
        <p:spPr>
          <a:xfrm>
            <a:off x="179388" y="1916113"/>
            <a:ext cx="8785225" cy="5094287"/>
          </a:xfrm>
        </p:spPr>
        <p:txBody>
          <a:bodyPr/>
          <a:lstStyle/>
          <a:p>
            <a:pPr algn="ctr" eaLnBrk="1" hangingPunct="1">
              <a:lnSpc>
                <a:spcPct val="80000"/>
              </a:lnSpc>
              <a:buFontTx/>
              <a:buNone/>
            </a:pPr>
            <a:r>
              <a:rPr lang="en-US" sz="2800" b="1" smtClean="0"/>
              <a:t>Example Lesson: Selecting an Appropriate Independent Level Book from the Classroom Library Continued</a:t>
            </a:r>
            <a:endParaRPr lang="en-US" sz="2800" i="1" smtClean="0"/>
          </a:p>
          <a:p>
            <a:pPr eaLnBrk="1" hangingPunct="1">
              <a:lnSpc>
                <a:spcPct val="80000"/>
              </a:lnSpc>
            </a:pPr>
            <a:r>
              <a:rPr lang="en-US" sz="2800" b="1" smtClean="0"/>
              <a:t>Teach</a:t>
            </a:r>
            <a:r>
              <a:rPr lang="en-US" sz="2800" smtClean="0"/>
              <a:t> children the "three finger" rule. This rule is described by Allington (2001) and involves children in marking with three fingers of one hand the words they don't recognize on a page of print.  If there are three or more unrecognized words marked by the fingers on a page of print, the text is considered to be too difficult. </a:t>
            </a:r>
            <a:endParaRPr lang="en-US" sz="2800" i="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30723" name="Rectangle 3"/>
          <p:cNvSpPr>
            <a:spLocks noGrp="1" noChangeArrowheads="1"/>
          </p:cNvSpPr>
          <p:nvPr>
            <p:ph type="body" idx="1"/>
          </p:nvPr>
        </p:nvSpPr>
        <p:spPr>
          <a:xfrm>
            <a:off x="179388" y="1916113"/>
            <a:ext cx="8785225" cy="5094287"/>
          </a:xfrm>
        </p:spPr>
        <p:txBody>
          <a:bodyPr/>
          <a:lstStyle/>
          <a:p>
            <a:pPr algn="ctr" eaLnBrk="1" hangingPunct="1">
              <a:lnSpc>
                <a:spcPct val="80000"/>
              </a:lnSpc>
              <a:buFontTx/>
              <a:buNone/>
            </a:pPr>
            <a:r>
              <a:rPr lang="en-US" sz="2800" b="1" smtClean="0"/>
              <a:t>Example Lesson: Selecting an Appropriate Independent Level Book from the Classroom Library Continued</a:t>
            </a:r>
            <a:endParaRPr lang="en-US" sz="2800" i="1" smtClean="0"/>
          </a:p>
          <a:p>
            <a:pPr eaLnBrk="1" hangingPunct="1">
              <a:lnSpc>
                <a:spcPct val="80000"/>
              </a:lnSpc>
            </a:pPr>
            <a:r>
              <a:rPr lang="en-US" sz="2800" b="1" smtClean="0"/>
              <a:t>Teach</a:t>
            </a:r>
            <a:r>
              <a:rPr lang="en-US" sz="2800" smtClean="0"/>
              <a:t>: Show them the “three finger” strategy poster and model reading aloud a single page from the Babe Ruth book.  Show them how many words on the page you did not know.  If you placed more three fingers on this page, then you should choose another book either from this level or ask the teacher for another book level color you might select from that would be a bit easier.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31747" name="Rectangle 3"/>
          <p:cNvSpPr>
            <a:spLocks noGrp="1" noChangeArrowheads="1"/>
          </p:cNvSpPr>
          <p:nvPr>
            <p:ph type="body" idx="1"/>
          </p:nvPr>
        </p:nvSpPr>
        <p:spPr>
          <a:xfrm>
            <a:off x="0" y="1524000"/>
            <a:ext cx="9144000" cy="4941888"/>
          </a:xfrm>
        </p:spPr>
        <p:txBody>
          <a:bodyPr/>
          <a:lstStyle/>
          <a:p>
            <a:pPr algn="ctr" eaLnBrk="1" hangingPunct="1">
              <a:lnSpc>
                <a:spcPct val="80000"/>
              </a:lnSpc>
              <a:buFontTx/>
              <a:buNone/>
            </a:pPr>
            <a:r>
              <a:rPr lang="en-US" sz="2800" b="1" smtClean="0"/>
              <a:t>Selecting an Appropriate Independent Level Book from the Classroom Library Continued</a:t>
            </a:r>
            <a:endParaRPr lang="en-US" sz="2800" i="1" smtClean="0"/>
          </a:p>
          <a:p>
            <a:pPr eaLnBrk="1" hangingPunct="1">
              <a:lnSpc>
                <a:spcPct val="80000"/>
              </a:lnSpc>
            </a:pPr>
            <a:r>
              <a:rPr lang="en-US" sz="2800" b="1" i="1" smtClean="0"/>
              <a:t>Application:</a:t>
            </a:r>
            <a:r>
              <a:rPr lang="en-US" sz="2800" i="1" smtClean="0"/>
              <a:t> Continue modeling with the help of one to two children role playing the selection of an appropriately leveled book with decreasing amounts of guidance from you.  Tell the children you will be allowing them the opportunity to go to the classroom library to select an appropriately leveled reading book one at a time.  This will be their chance to show that they have listened and understand what you have taught them before they can actually go to the classroom library on their own in the future.  </a:t>
            </a:r>
            <a:endParaRPr lang="en-US" sz="2800" b="1" i="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sz="3200" b="1" smtClean="0"/>
              <a:t>What happened to Silent Reading Practice?</a:t>
            </a:r>
          </a:p>
        </p:txBody>
      </p:sp>
      <p:sp>
        <p:nvSpPr>
          <p:cNvPr id="434179" name="Rectangle 3"/>
          <p:cNvSpPr>
            <a:spLocks noGrp="1" noChangeArrowheads="1"/>
          </p:cNvSpPr>
          <p:nvPr>
            <p:ph type="body" idx="1"/>
          </p:nvPr>
        </p:nvSpPr>
        <p:spPr>
          <a:xfrm>
            <a:off x="152400" y="1752600"/>
            <a:ext cx="8785225" cy="4752975"/>
          </a:xfrm>
        </p:spPr>
        <p:txBody>
          <a:bodyPr/>
          <a:lstStyle/>
          <a:p>
            <a:pPr eaLnBrk="1" hangingPunct="1">
              <a:defRPr/>
            </a:pPr>
            <a:r>
              <a:rPr lang="en-US" dirty="0" smtClean="0"/>
              <a:t>The </a:t>
            </a:r>
            <a:r>
              <a:rPr lang="en-US" b="1" dirty="0" smtClean="0">
                <a:effectLst>
                  <a:outerShdw blurRad="38100" dist="38100" dir="2700000" algn="tl">
                    <a:srgbClr val="FFFFFF"/>
                  </a:outerShdw>
                </a:effectLst>
              </a:rPr>
              <a:t>National Reading Panel (NRP, 2000)</a:t>
            </a:r>
            <a:r>
              <a:rPr lang="en-US" dirty="0" smtClean="0"/>
              <a:t> found substantial numbers of studies that showed a correlation between volume reading and reading achievement.</a:t>
            </a:r>
          </a:p>
          <a:p>
            <a:pPr eaLnBrk="1" hangingPunct="1">
              <a:defRPr/>
            </a:pPr>
            <a:r>
              <a:rPr lang="en-US" dirty="0" smtClean="0"/>
              <a:t>The </a:t>
            </a:r>
            <a:r>
              <a:rPr lang="en-US" b="1" dirty="0" smtClean="0">
                <a:effectLst>
                  <a:outerShdw blurRad="38100" dist="38100" dir="2700000" algn="tl">
                    <a:srgbClr val="FFFFFF"/>
                  </a:outerShdw>
                </a:effectLst>
              </a:rPr>
              <a:t>National Reading Panel (NRP, 2000)</a:t>
            </a:r>
            <a:r>
              <a:rPr lang="en-US" dirty="0" smtClean="0"/>
              <a:t> failed to find sufficient converging evidence to recommend independent reading as an evidence-based.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32771" name="Rectangle 3"/>
          <p:cNvSpPr>
            <a:spLocks noGrp="1" noChangeArrowheads="1"/>
          </p:cNvSpPr>
          <p:nvPr>
            <p:ph type="body" idx="1"/>
          </p:nvPr>
        </p:nvSpPr>
        <p:spPr>
          <a:xfrm>
            <a:off x="179388" y="1916113"/>
            <a:ext cx="8785225" cy="4941887"/>
          </a:xfrm>
        </p:spPr>
        <p:txBody>
          <a:bodyPr/>
          <a:lstStyle/>
          <a:p>
            <a:pPr algn="ctr" eaLnBrk="1" hangingPunct="1">
              <a:lnSpc>
                <a:spcPct val="80000"/>
              </a:lnSpc>
              <a:buFontTx/>
              <a:buNone/>
            </a:pPr>
            <a:r>
              <a:rPr lang="en-US" sz="3600" b="1" smtClean="0"/>
              <a:t>Selecting an Appropriate Independent Level Book from the Classroom Library Continued</a:t>
            </a:r>
            <a:endParaRPr lang="en-US" sz="3600" i="1" smtClean="0"/>
          </a:p>
          <a:p>
            <a:pPr eaLnBrk="1" hangingPunct="1">
              <a:lnSpc>
                <a:spcPct val="80000"/>
              </a:lnSpc>
            </a:pPr>
            <a:r>
              <a:rPr lang="en-US" sz="3600" b="1" i="1" smtClean="0"/>
              <a:t>Monitoring for Success:</a:t>
            </a:r>
            <a:r>
              <a:rPr lang="en-US" sz="3600" i="1" smtClean="0"/>
              <a:t> Monitor each child’s book selection levels and their ability to use the “3 finger rule” for selecting a book.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33795" name="Rectangle 3"/>
          <p:cNvSpPr>
            <a:spLocks noGrp="1" noChangeArrowheads="1"/>
          </p:cNvSpPr>
          <p:nvPr>
            <p:ph type="body" idx="1"/>
          </p:nvPr>
        </p:nvSpPr>
        <p:spPr/>
        <p:txBody>
          <a:bodyPr/>
          <a:lstStyle/>
          <a:p>
            <a:pPr eaLnBrk="1" hangingPunct="1"/>
            <a:r>
              <a:rPr lang="en-US" sz="3600" b="1" smtClean="0"/>
              <a:t>Wide Reading: </a:t>
            </a:r>
            <a:r>
              <a:rPr lang="en-US" sz="3600" smtClean="0"/>
              <a:t>Oral wide reading from a variety of literary genres increases motivation, fluency, and comprehension (Stahl, 2004; Kuhn, 2005).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34819" name="Rectangle 3"/>
          <p:cNvSpPr>
            <a:spLocks noGrp="1" noChangeArrowheads="1"/>
          </p:cNvSpPr>
          <p:nvPr>
            <p:ph type="body" idx="1"/>
          </p:nvPr>
        </p:nvSpPr>
        <p:spPr/>
        <p:txBody>
          <a:bodyPr/>
          <a:lstStyle/>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1200" smtClean="0"/>
              <a:t>From D. R. Reutzel &amp; P.C. Fawson </a:t>
            </a:r>
            <a:r>
              <a:rPr lang="en-US" sz="1200" i="1" smtClean="0"/>
              <a:t>Your Classroom Library: Ways to Give it More Teaching Power. </a:t>
            </a:r>
            <a:r>
              <a:rPr lang="en-US" sz="1200" smtClean="0"/>
              <a:t> New York: Scholastic Professional Books.</a:t>
            </a:r>
          </a:p>
        </p:txBody>
      </p:sp>
      <p:pic>
        <p:nvPicPr>
          <p:cNvPr id="34820" name="Picture 4"/>
          <p:cNvPicPr>
            <a:picLocks noChangeAspect="1" noChangeArrowheads="1"/>
          </p:cNvPicPr>
          <p:nvPr/>
        </p:nvPicPr>
        <p:blipFill>
          <a:blip r:embed="rId2" cstate="print"/>
          <a:srcRect/>
          <a:stretch>
            <a:fillRect/>
          </a:stretch>
        </p:blipFill>
        <p:spPr bwMode="auto">
          <a:xfrm>
            <a:off x="2286000" y="1971675"/>
            <a:ext cx="4038600" cy="3968750"/>
          </a:xfrm>
          <a:prstGeom prst="rect">
            <a:avLst/>
          </a:prstGeom>
          <a:noFill/>
          <a:ln w="9525">
            <a:noFill/>
            <a:miter lim="800000"/>
            <a:headEnd/>
            <a:tailEnd/>
          </a:ln>
        </p:spPr>
      </p:pic>
      <p:sp>
        <p:nvSpPr>
          <p:cNvPr id="34821" name="Text Box 5"/>
          <p:cNvSpPr txBox="1">
            <a:spLocks noChangeArrowheads="1"/>
          </p:cNvSpPr>
          <p:nvPr/>
        </p:nvSpPr>
        <p:spPr bwMode="auto">
          <a:xfrm>
            <a:off x="1219200" y="1524000"/>
            <a:ext cx="7308850" cy="523875"/>
          </a:xfrm>
          <a:prstGeom prst="rect">
            <a:avLst/>
          </a:prstGeom>
          <a:noFill/>
          <a:ln w="12700" cap="sq">
            <a:noFill/>
            <a:miter lim="800000"/>
            <a:headEnd type="none" w="sm" len="sm"/>
            <a:tailEnd type="none" w="sm" len="sm"/>
          </a:ln>
        </p:spPr>
        <p:txBody>
          <a:bodyPr wrap="none">
            <a:spAutoFit/>
          </a:bodyPr>
          <a:lstStyle/>
          <a:p>
            <a:r>
              <a:rPr lang="en-US" sz="2800"/>
              <a:t>Wide Reading Using a Genre Wheel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35843" name="Rectangle 3"/>
          <p:cNvSpPr>
            <a:spLocks noGrp="1" noChangeArrowheads="1"/>
          </p:cNvSpPr>
          <p:nvPr>
            <p:ph type="body" idx="1"/>
          </p:nvPr>
        </p:nvSpPr>
        <p:spPr>
          <a:xfrm>
            <a:off x="152400" y="2133600"/>
            <a:ext cx="8785225" cy="4724400"/>
          </a:xfrm>
        </p:spPr>
        <p:txBody>
          <a:bodyPr/>
          <a:lstStyle/>
          <a:p>
            <a:pPr marL="609600" indent="-609600" eaLnBrk="1" hangingPunct="1">
              <a:lnSpc>
                <a:spcPct val="90000"/>
              </a:lnSpc>
              <a:buFontTx/>
              <a:buAutoNum type="arabicPeriod" startAt="5"/>
            </a:pPr>
            <a:r>
              <a:rPr lang="en-US" sz="3600" b="1" smtClean="0"/>
              <a:t>ScSR</a:t>
            </a:r>
            <a:r>
              <a:rPr lang="en-US" sz="3600" smtClean="0"/>
              <a:t> time begins with a short, 5-8 minute, teacher explanation and modeling of 1) an aspect or element of fluent reading and/or 2) how to apply a comprehension strategy during reading using a teacher selected text.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36867" name="Rectangle 3"/>
          <p:cNvSpPr>
            <a:spLocks noGrp="1" noChangeArrowheads="1"/>
          </p:cNvSpPr>
          <p:nvPr>
            <p:ph type="body" idx="1"/>
          </p:nvPr>
        </p:nvSpPr>
        <p:spPr>
          <a:xfrm>
            <a:off x="152400" y="1905000"/>
            <a:ext cx="8785225" cy="4953000"/>
          </a:xfrm>
        </p:spPr>
        <p:txBody>
          <a:bodyPr/>
          <a:lstStyle/>
          <a:p>
            <a:pPr marL="609600" indent="-609600" eaLnBrk="1" hangingPunct="1">
              <a:lnSpc>
                <a:spcPct val="90000"/>
              </a:lnSpc>
              <a:buFontTx/>
              <a:buNone/>
            </a:pPr>
            <a:r>
              <a:rPr lang="en-US" sz="3600" smtClean="0"/>
              <a:t>6.  Following this brief lesson, children are dismissed from the group to select a new book or retrieve a previously selected book from the classroom library.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37891" name="Rectangle 3"/>
          <p:cNvSpPr>
            <a:spLocks noGrp="1" noChangeArrowheads="1"/>
          </p:cNvSpPr>
          <p:nvPr>
            <p:ph type="body" idx="1"/>
          </p:nvPr>
        </p:nvSpPr>
        <p:spPr/>
        <p:txBody>
          <a:bodyPr/>
          <a:lstStyle/>
          <a:p>
            <a:pPr marL="533400" indent="-533400" eaLnBrk="1" hangingPunct="1">
              <a:lnSpc>
                <a:spcPct val="90000"/>
              </a:lnSpc>
              <a:buFontTx/>
              <a:buAutoNum type="arabicPeriod" startAt="7"/>
            </a:pPr>
            <a:r>
              <a:rPr lang="en-US" sz="4000" smtClean="0"/>
              <a:t>Provide approximately 20 minutes reading practice time each day.</a:t>
            </a:r>
          </a:p>
          <a:p>
            <a:pPr marL="533400" indent="-533400" eaLnBrk="1" hangingPunct="1">
              <a:lnSpc>
                <a:spcPct val="90000"/>
              </a:lnSpc>
              <a:buFontTx/>
              <a:buAutoNum type="arabicPeriod" startAt="7"/>
            </a:pPr>
            <a:r>
              <a:rPr lang="en-US" sz="4000" smtClean="0"/>
              <a:t>During reading practice time, the teacher conducts Individual Monitoring Conferences (IMCs).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38915" name="Rectangle 3"/>
          <p:cNvSpPr>
            <a:spLocks noGrp="1" noChangeArrowheads="1"/>
          </p:cNvSpPr>
          <p:nvPr>
            <p:ph type="body" idx="1"/>
          </p:nvPr>
        </p:nvSpPr>
        <p:spPr>
          <a:xfrm>
            <a:off x="358775" y="1676400"/>
            <a:ext cx="8785225" cy="4752975"/>
          </a:xfrm>
        </p:spPr>
        <p:txBody>
          <a:bodyPr/>
          <a:lstStyle/>
          <a:p>
            <a:pPr marL="533400" indent="-533400" eaLnBrk="1" hangingPunct="1">
              <a:lnSpc>
                <a:spcPct val="90000"/>
              </a:lnSpc>
              <a:buFontTx/>
              <a:buNone/>
            </a:pPr>
            <a:r>
              <a:rPr lang="en-US" b="1" smtClean="0"/>
              <a:t>Individual Monitoring Conferences </a:t>
            </a:r>
            <a:r>
              <a:rPr lang="en-US" smtClean="0"/>
              <a:t>(IMCs) include the following:  </a:t>
            </a:r>
          </a:p>
          <a:p>
            <a:pPr marL="914400" lvl="1" indent="-457200" eaLnBrk="1" hangingPunct="1">
              <a:lnSpc>
                <a:spcPct val="90000"/>
              </a:lnSpc>
            </a:pPr>
            <a:r>
              <a:rPr lang="en-US" sz="3200" smtClean="0"/>
              <a:t>Children are asked to read aloud from their book while the teacher records a running record analysis of their reading.  </a:t>
            </a:r>
          </a:p>
          <a:p>
            <a:pPr marL="914400" lvl="1" indent="-457200" eaLnBrk="1" hangingPunct="1">
              <a:lnSpc>
                <a:spcPct val="90000"/>
              </a:lnSpc>
            </a:pPr>
            <a:r>
              <a:rPr lang="en-US" sz="3200" smtClean="0"/>
              <a:t>After reading aloud for 1-2 minutes, the teacher initiates a discussion with each student about the book.  The child is asked to retell what they read aloud. </a:t>
            </a:r>
          </a:p>
          <a:p>
            <a:pPr marL="533400" indent="-533400"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39939" name="Rectangle 3"/>
          <p:cNvSpPr>
            <a:spLocks noGrp="1" noChangeArrowheads="1"/>
          </p:cNvSpPr>
          <p:nvPr>
            <p:ph type="body" idx="1"/>
          </p:nvPr>
        </p:nvSpPr>
        <p:spPr>
          <a:xfrm>
            <a:off x="179388" y="1916113"/>
            <a:ext cx="8785225" cy="5170487"/>
          </a:xfrm>
        </p:spPr>
        <p:txBody>
          <a:bodyPr/>
          <a:lstStyle/>
          <a:p>
            <a:pPr lvl="1" eaLnBrk="1" hangingPunct="1">
              <a:lnSpc>
                <a:spcPct val="90000"/>
              </a:lnSpc>
              <a:buFontTx/>
              <a:buNone/>
            </a:pPr>
            <a:r>
              <a:rPr lang="en-US" sz="3200" b="1" smtClean="0"/>
              <a:t>Individual Monitoring Conferences </a:t>
            </a:r>
            <a:r>
              <a:rPr lang="en-US" sz="3200" smtClean="0"/>
              <a:t>(IMCs) include the following:  </a:t>
            </a:r>
          </a:p>
          <a:p>
            <a:pPr lvl="1" eaLnBrk="1" hangingPunct="1">
              <a:lnSpc>
                <a:spcPct val="90000"/>
              </a:lnSpc>
            </a:pPr>
            <a:r>
              <a:rPr lang="en-US" sz="3200" smtClean="0"/>
              <a:t>Follow up with general story structure questions if the book is a narrative.  If the book is about information, ask students to explain the information or answer questions about facts related to the topic of the book.  This is a brief discussion of about 2 minutes.  </a:t>
            </a:r>
          </a:p>
          <a:p>
            <a:pPr lvl="1" eaLnBrk="1" hangingPunct="1">
              <a:lnSpc>
                <a:spcPct val="90000"/>
              </a:lnSpc>
              <a:buFontTx/>
              <a:buNone/>
            </a:pPr>
            <a:endParaRPr lang="en-US" sz="20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40963" name="Rectangle 3"/>
          <p:cNvSpPr>
            <a:spLocks noGrp="1" noChangeArrowheads="1"/>
          </p:cNvSpPr>
          <p:nvPr>
            <p:ph type="body" idx="1"/>
          </p:nvPr>
        </p:nvSpPr>
        <p:spPr>
          <a:xfrm>
            <a:off x="179388" y="1916113"/>
            <a:ext cx="8785225" cy="5170487"/>
          </a:xfrm>
        </p:spPr>
        <p:txBody>
          <a:bodyPr/>
          <a:lstStyle/>
          <a:p>
            <a:pPr lvl="1" eaLnBrk="1" hangingPunct="1">
              <a:lnSpc>
                <a:spcPct val="90000"/>
              </a:lnSpc>
            </a:pPr>
            <a:r>
              <a:rPr lang="en-US" sz="3200" b="1" smtClean="0"/>
              <a:t>Individual Monitoring Conferences </a:t>
            </a:r>
            <a:r>
              <a:rPr lang="en-US" sz="3200" smtClean="0"/>
              <a:t>(IMCs) include the following:  </a:t>
            </a:r>
          </a:p>
          <a:p>
            <a:pPr lvl="1" eaLnBrk="1" hangingPunct="1">
              <a:lnSpc>
                <a:spcPct val="90000"/>
              </a:lnSpc>
            </a:pPr>
            <a:r>
              <a:rPr lang="en-US" sz="3200" smtClean="0"/>
              <a:t>Finally during each IMC, ask each child to set a goal for a date to finish the book and select how they will share what the book is about from a displayed menu of “book response projects”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4000" b="1" smtClean="0"/>
              <a:t>How do you implement ScSR?</a:t>
            </a:r>
          </a:p>
        </p:txBody>
      </p:sp>
      <p:sp>
        <p:nvSpPr>
          <p:cNvPr id="41987" name="Rectangle 3"/>
          <p:cNvSpPr>
            <a:spLocks noGrp="1" noChangeArrowheads="1"/>
          </p:cNvSpPr>
          <p:nvPr>
            <p:ph type="body" idx="1"/>
          </p:nvPr>
        </p:nvSpPr>
        <p:spPr>
          <a:xfrm>
            <a:off x="179388" y="1916113"/>
            <a:ext cx="4621212" cy="4752975"/>
          </a:xfrm>
        </p:spPr>
        <p:txBody>
          <a:bodyPr/>
          <a:lstStyle/>
          <a:p>
            <a:pPr eaLnBrk="1" hangingPunct="1"/>
            <a:r>
              <a:rPr lang="en-US" smtClean="0"/>
              <a:t>Tracking Form for Individual Monitoring Conferences (IMCs).</a:t>
            </a:r>
          </a:p>
        </p:txBody>
      </p:sp>
      <p:pic>
        <p:nvPicPr>
          <p:cNvPr id="41988" name="Picture 4"/>
          <p:cNvPicPr>
            <a:picLocks noChangeAspect="1" noChangeArrowheads="1"/>
          </p:cNvPicPr>
          <p:nvPr/>
        </p:nvPicPr>
        <p:blipFill>
          <a:blip r:embed="rId2" cstate="print"/>
          <a:srcRect/>
          <a:stretch>
            <a:fillRect/>
          </a:stretch>
        </p:blipFill>
        <p:spPr bwMode="auto">
          <a:xfrm>
            <a:off x="4800600" y="1592263"/>
            <a:ext cx="3889375" cy="526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sz="2800" b="1" smtClean="0"/>
              <a:t>What did the National Reading Panel really say about Silent Sustained Reading (SSR)?</a:t>
            </a:r>
          </a:p>
        </p:txBody>
      </p:sp>
      <p:sp>
        <p:nvSpPr>
          <p:cNvPr id="435203" name="Rectangle 3"/>
          <p:cNvSpPr>
            <a:spLocks noGrp="1" noChangeArrowheads="1"/>
          </p:cNvSpPr>
          <p:nvPr>
            <p:ph type="body" idx="1"/>
          </p:nvPr>
        </p:nvSpPr>
        <p:spPr/>
        <p:txBody>
          <a:bodyPr/>
          <a:lstStyle/>
          <a:p>
            <a:pPr eaLnBrk="1" hangingPunct="1">
              <a:defRPr/>
            </a:pPr>
            <a:r>
              <a:rPr lang="en-US" dirty="0" smtClean="0"/>
              <a:t>The </a:t>
            </a:r>
            <a:r>
              <a:rPr lang="en-US" b="1" dirty="0" smtClean="0">
                <a:effectLst>
                  <a:outerShdw blurRad="38100" dist="38100" dir="2700000" algn="tl">
                    <a:srgbClr val="FFFFFF"/>
                  </a:outerShdw>
                </a:effectLst>
              </a:rPr>
              <a:t>National Reading Panel (NRP, 2000, p. 3-24)</a:t>
            </a:r>
            <a:r>
              <a:rPr lang="en-US" dirty="0" smtClean="0"/>
              <a:t> found 10 SSR studies that met their stringent criteria for inclusion in a meta-analysis of effects on reading fluency.  </a:t>
            </a:r>
          </a:p>
          <a:p>
            <a:pPr eaLnBrk="1" hangingPunct="1">
              <a:defRPr/>
            </a:pPr>
            <a:r>
              <a:rPr lang="en-US" b="1" dirty="0" smtClean="0"/>
              <a:t>7</a:t>
            </a:r>
            <a:r>
              <a:rPr lang="en-US" dirty="0" smtClean="0"/>
              <a:t> of </a:t>
            </a:r>
            <a:r>
              <a:rPr lang="en-US" b="1" dirty="0" smtClean="0"/>
              <a:t>10</a:t>
            </a:r>
            <a:r>
              <a:rPr lang="en-US" dirty="0" smtClean="0"/>
              <a:t> studies reported no statistically significant effect or mixed effects for SSR on students’ reading achievement of growth.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4000" b="1" smtClean="0"/>
              <a:t>How do you implement ScSR?</a:t>
            </a:r>
          </a:p>
        </p:txBody>
      </p:sp>
      <p:sp>
        <p:nvSpPr>
          <p:cNvPr id="43011" name="Rectangle 3"/>
          <p:cNvSpPr>
            <a:spLocks noGrp="1" noChangeArrowheads="1"/>
          </p:cNvSpPr>
          <p:nvPr>
            <p:ph type="body" idx="1"/>
          </p:nvPr>
        </p:nvSpPr>
        <p:spPr>
          <a:xfrm>
            <a:off x="179388" y="1916113"/>
            <a:ext cx="4011612" cy="4752975"/>
          </a:xfrm>
        </p:spPr>
        <p:txBody>
          <a:bodyPr/>
          <a:lstStyle/>
          <a:p>
            <a:pPr eaLnBrk="1" hangingPunct="1"/>
            <a:r>
              <a:rPr lang="en-US" smtClean="0"/>
              <a:t>Tracking Form for Individual Monitoring Conferences (IMCs) </a:t>
            </a:r>
            <a:r>
              <a:rPr lang="en-US" i="1" smtClean="0"/>
              <a:t>continued</a:t>
            </a:r>
            <a:r>
              <a:rPr lang="en-US" smtClean="0"/>
              <a:t>.</a:t>
            </a:r>
          </a:p>
        </p:txBody>
      </p:sp>
      <p:pic>
        <p:nvPicPr>
          <p:cNvPr id="43012" name="Picture 4"/>
          <p:cNvPicPr>
            <a:picLocks noChangeAspect="1" noChangeArrowheads="1"/>
          </p:cNvPicPr>
          <p:nvPr/>
        </p:nvPicPr>
        <p:blipFill>
          <a:blip r:embed="rId2" cstate="print"/>
          <a:srcRect/>
          <a:stretch>
            <a:fillRect/>
          </a:stretch>
        </p:blipFill>
        <p:spPr bwMode="auto">
          <a:xfrm>
            <a:off x="3810000" y="1676400"/>
            <a:ext cx="500221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44035" name="Rectangle 3"/>
          <p:cNvSpPr>
            <a:spLocks noGrp="1" noChangeArrowheads="1"/>
          </p:cNvSpPr>
          <p:nvPr>
            <p:ph type="body" idx="1"/>
          </p:nvPr>
        </p:nvSpPr>
        <p:spPr>
          <a:xfrm>
            <a:off x="0" y="1687513"/>
            <a:ext cx="8785225" cy="5170487"/>
          </a:xfrm>
        </p:spPr>
        <p:txBody>
          <a:bodyPr/>
          <a:lstStyle/>
          <a:p>
            <a:pPr marL="609600" indent="-609600" eaLnBrk="1" hangingPunct="1"/>
            <a:r>
              <a:rPr lang="en-US" sz="4000" smtClean="0"/>
              <a:t>Conducting IMCs with 4-5 students per day ensures that children are engaged and accountable for the time spent reading silently (Stahl, 2004).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sz="3600" b="1" smtClean="0"/>
              <a:t>How do you implement ScSR?</a:t>
            </a:r>
          </a:p>
        </p:txBody>
      </p:sp>
      <p:sp>
        <p:nvSpPr>
          <p:cNvPr id="45059" name="Rectangle 3"/>
          <p:cNvSpPr>
            <a:spLocks noGrp="1" noChangeArrowheads="1"/>
          </p:cNvSpPr>
          <p:nvPr>
            <p:ph type="body" idx="1"/>
          </p:nvPr>
        </p:nvSpPr>
        <p:spPr>
          <a:xfrm>
            <a:off x="0" y="1687513"/>
            <a:ext cx="8785225" cy="5170487"/>
          </a:xfrm>
        </p:spPr>
        <p:txBody>
          <a:bodyPr/>
          <a:lstStyle/>
          <a:p>
            <a:pPr marL="609600" indent="-609600" eaLnBrk="1" hangingPunct="1">
              <a:buFontTx/>
              <a:buAutoNum type="arabicPeriod" startAt="9"/>
            </a:pPr>
            <a:r>
              <a:rPr lang="en-US" sz="3600" smtClean="0"/>
              <a:t>At the end of the </a:t>
            </a:r>
            <a:r>
              <a:rPr lang="en-US" sz="3600" b="1" smtClean="0"/>
              <a:t>ScSR</a:t>
            </a:r>
            <a:r>
              <a:rPr lang="en-US" sz="3600" smtClean="0"/>
              <a:t> time, children quietly return their books and reading folders to their places around the classroom or in the classroom library.</a:t>
            </a:r>
          </a:p>
          <a:p>
            <a:pPr marL="609600" indent="-609600" eaLnBrk="1" hangingPunct="1">
              <a:buFontTx/>
              <a:buAutoNum type="arabicPeriod" startAt="9"/>
            </a:pPr>
            <a:r>
              <a:rPr lang="en-US" sz="3600" smtClean="0"/>
              <a:t> Quickly transition to the next part of the daily routine.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46083" name="Rectangle 3"/>
          <p:cNvSpPr>
            <a:spLocks noGrp="1" noChangeArrowheads="1"/>
          </p:cNvSpPr>
          <p:nvPr>
            <p:ph type="body" idx="1"/>
          </p:nvPr>
        </p:nvSpPr>
        <p:spPr/>
        <p:txBody>
          <a:bodyPr/>
          <a:lstStyle/>
          <a:p>
            <a:pPr eaLnBrk="1" hangingPunct="1">
              <a:lnSpc>
                <a:spcPct val="90000"/>
              </a:lnSpc>
            </a:pPr>
            <a:r>
              <a:rPr lang="en-US" sz="3600" smtClean="0"/>
              <a:t>To determine the effectiveness of </a:t>
            </a:r>
            <a:r>
              <a:rPr lang="en-US" sz="3600" b="1" smtClean="0"/>
              <a:t>ScSR</a:t>
            </a:r>
            <a:r>
              <a:rPr lang="en-US" sz="3600" smtClean="0"/>
              <a:t>, we conducted a year long controlled experiment in which the effectiveness of </a:t>
            </a:r>
            <a:r>
              <a:rPr lang="en-US" sz="3600" b="1" smtClean="0"/>
              <a:t>ScSR</a:t>
            </a:r>
            <a:r>
              <a:rPr lang="en-US" sz="3600" smtClean="0"/>
              <a:t> was compared to the NRP’s (2000) recommended form of  reading practice – guided repeated oral reading with feedback (</a:t>
            </a:r>
            <a:r>
              <a:rPr lang="en-US" sz="3600" b="1" smtClean="0"/>
              <a:t>GROR</a:t>
            </a:r>
            <a:r>
              <a:rPr lang="en-US" sz="3600" smtClean="0"/>
              <a:t>).  </a:t>
            </a:r>
          </a:p>
          <a:p>
            <a:pPr eaLnBrk="1" hangingPunct="1">
              <a:lnSpc>
                <a:spcPct val="90000"/>
              </a:lnSpc>
              <a:buFontTx/>
              <a:buNone/>
            </a:pPr>
            <a:endParaRPr lang="en-US" smtClean="0"/>
          </a:p>
          <a:p>
            <a:pPr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47107" name="Rectangle 3"/>
          <p:cNvSpPr>
            <a:spLocks noGrp="1" noChangeArrowheads="1"/>
          </p:cNvSpPr>
          <p:nvPr>
            <p:ph type="body" idx="1"/>
          </p:nvPr>
        </p:nvSpPr>
        <p:spPr>
          <a:xfrm>
            <a:off x="0" y="1905000"/>
            <a:ext cx="8785225" cy="4752975"/>
          </a:xfrm>
        </p:spPr>
        <p:txBody>
          <a:bodyPr/>
          <a:lstStyle/>
          <a:p>
            <a:pPr eaLnBrk="1" hangingPunct="1">
              <a:lnSpc>
                <a:spcPct val="90000"/>
              </a:lnSpc>
            </a:pPr>
            <a:r>
              <a:rPr lang="en-US" sz="4000" smtClean="0"/>
              <a:t>The study involved four classrooms, four third-grade teachers, and 72 randomly assigned third-grade children.</a:t>
            </a:r>
          </a:p>
          <a:p>
            <a:pPr eaLnBrk="1" hangingPunct="1">
              <a:lnSpc>
                <a:spcPct val="90000"/>
              </a:lnSpc>
            </a:pPr>
            <a:endParaRPr lang="en-US" smtClean="0"/>
          </a:p>
          <a:p>
            <a:pPr eaLnBrk="1" hangingPunct="1">
              <a:lnSpc>
                <a:spcPct val="90000"/>
              </a:lnSpc>
              <a:buFontTx/>
              <a:buNone/>
            </a:pP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48131" name="Rectangle 3"/>
          <p:cNvSpPr>
            <a:spLocks noGrp="1" noChangeArrowheads="1"/>
          </p:cNvSpPr>
          <p:nvPr>
            <p:ph type="body" idx="1"/>
          </p:nvPr>
        </p:nvSpPr>
        <p:spPr/>
        <p:txBody>
          <a:bodyPr/>
          <a:lstStyle/>
          <a:p>
            <a:pPr eaLnBrk="1" hangingPunct="1"/>
            <a:r>
              <a:rPr lang="en-US" sz="4000" smtClean="0"/>
              <a:t>The teachers rotated through teaching both treatments (</a:t>
            </a:r>
            <a:r>
              <a:rPr lang="en-US" sz="4000" b="1" smtClean="0"/>
              <a:t>ScSR</a:t>
            </a:r>
            <a:r>
              <a:rPr lang="en-US" sz="4000" smtClean="0"/>
              <a:t> &amp; </a:t>
            </a:r>
            <a:r>
              <a:rPr lang="en-US" sz="4000" b="1" smtClean="0"/>
              <a:t>GROR</a:t>
            </a:r>
            <a:r>
              <a:rPr lang="en-US" sz="4000" smtClean="0"/>
              <a:t>) during the school year to control for teacher effects.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49155" name="Rectangle 3"/>
          <p:cNvSpPr>
            <a:spLocks noGrp="1" noChangeArrowheads="1"/>
          </p:cNvSpPr>
          <p:nvPr>
            <p:ph type="body" idx="1"/>
          </p:nvPr>
        </p:nvSpPr>
        <p:spPr/>
        <p:txBody>
          <a:bodyPr/>
          <a:lstStyle/>
          <a:p>
            <a:pPr eaLnBrk="1" hangingPunct="1"/>
            <a:r>
              <a:rPr lang="en-US" sz="3600" smtClean="0"/>
              <a:t>The schools in which the study was conducted were designated high poverty, low performing schools with approximately 35-50% diversity (African-American, Asian, and Hispanic) with over half of the children in the schools qualifying for free or reduced lunch.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50179" name="Rectangle 3"/>
          <p:cNvSpPr>
            <a:spLocks noGrp="1" noChangeArrowheads="1"/>
          </p:cNvSpPr>
          <p:nvPr>
            <p:ph type="body" idx="1"/>
          </p:nvPr>
        </p:nvSpPr>
        <p:spPr/>
        <p:txBody>
          <a:bodyPr/>
          <a:lstStyle/>
          <a:p>
            <a:pPr eaLnBrk="1" hangingPunct="1"/>
            <a:r>
              <a:rPr lang="en-US" smtClean="0"/>
              <a:t>Reading rate and accuracy were calculated using a </a:t>
            </a:r>
            <a:r>
              <a:rPr lang="en-US" i="1" smtClean="0"/>
              <a:t>words correct per minute (wcpm) </a:t>
            </a:r>
            <a:r>
              <a:rPr lang="en-US" smtClean="0"/>
              <a:t>metric and 3</a:t>
            </a:r>
            <a:r>
              <a:rPr lang="en-US" baseline="30000" smtClean="0"/>
              <a:t>rd</a:t>
            </a:r>
            <a:r>
              <a:rPr lang="en-US" smtClean="0"/>
              <a:t> grade reading passages drawn from the 3</a:t>
            </a:r>
            <a:r>
              <a:rPr lang="en-US" baseline="30000" smtClean="0"/>
              <a:t>rd</a:t>
            </a:r>
            <a:r>
              <a:rPr lang="en-US" smtClean="0"/>
              <a:t> Grade DIBELS Oral Reading Fluency Test (ORF).  </a:t>
            </a:r>
          </a:p>
          <a:p>
            <a:pPr eaLnBrk="1" hangingPunct="1"/>
            <a:r>
              <a:rPr lang="en-US" smtClean="0"/>
              <a:t>Reading expression was judged using the </a:t>
            </a:r>
            <a:r>
              <a:rPr lang="en-US" i="1" smtClean="0"/>
              <a:t>Multi-dimensional Fluency Scale (MFS)</a:t>
            </a:r>
            <a:r>
              <a:rPr lang="en-US" smtClean="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51203" name="Rectangle 3"/>
          <p:cNvSpPr>
            <a:spLocks noGrp="1" noChangeArrowheads="1"/>
          </p:cNvSpPr>
          <p:nvPr>
            <p:ph type="body" idx="1"/>
          </p:nvPr>
        </p:nvSpPr>
        <p:spPr/>
        <p:txBody>
          <a:bodyPr/>
          <a:lstStyle/>
          <a:p>
            <a:pPr eaLnBrk="1" hangingPunct="1"/>
            <a:r>
              <a:rPr lang="en-US" smtClean="0"/>
              <a:t>Statistical comparisons of students’ pretest passage mean scores for accuracy, rate, expression and comprehension confirmed no significant initial (pretest) differences between the two groups (ScSR and GROR) on fluency or comprehension.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52227" name="Rectangle 3"/>
          <p:cNvSpPr>
            <a:spLocks noGrp="1" noChangeArrowheads="1"/>
          </p:cNvSpPr>
          <p:nvPr>
            <p:ph type="body" idx="1"/>
          </p:nvPr>
        </p:nvSpPr>
        <p:spPr/>
        <p:txBody>
          <a:bodyPr/>
          <a:lstStyle/>
          <a:p>
            <a:pPr eaLnBrk="1" hangingPunct="1"/>
            <a:r>
              <a:rPr lang="en-US" smtClean="0"/>
              <a:t>Statistical comparisons using gain scores of students’ pretest and post test passage mean scores for accuracy, rate, expression and comprehension confirmed no significant differences between the two groups (ScSR and GROR) on fluency or comprehension except for expression on one passage which favored the ScSR group.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sz="2800" b="1" smtClean="0"/>
              <a:t>What did the National Reading Panel really say about Silent Sustained Reading (SSR)?</a:t>
            </a:r>
          </a:p>
        </p:txBody>
      </p:sp>
      <p:sp>
        <p:nvSpPr>
          <p:cNvPr id="7171" name="Rectangle 3"/>
          <p:cNvSpPr>
            <a:spLocks noGrp="1" noChangeArrowheads="1"/>
          </p:cNvSpPr>
          <p:nvPr>
            <p:ph type="body" idx="1"/>
          </p:nvPr>
        </p:nvSpPr>
        <p:spPr/>
        <p:txBody>
          <a:bodyPr/>
          <a:lstStyle/>
          <a:p>
            <a:pPr eaLnBrk="1" hangingPunct="1">
              <a:lnSpc>
                <a:spcPct val="90000"/>
              </a:lnSpc>
            </a:pPr>
            <a:r>
              <a:rPr lang="en-US" smtClean="0"/>
              <a:t>Of the 3 studies that found significantly different effects favoring SSR as compared with a control or other comparison groups, the magnitude of effect estimates in these three studies were relatively and absolutely small and were judged to be of a “non-educationally” significant size (</a:t>
            </a:r>
            <a:r>
              <a:rPr lang="en-US" b="1" smtClean="0"/>
              <a:t>National Reading Panel, 2000, pg. 3-24</a:t>
            </a:r>
            <a:r>
              <a:rPr lang="en-US" smtClean="0"/>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53251" name="Rectangle 3"/>
          <p:cNvSpPr>
            <a:spLocks noGrp="1" noChangeArrowheads="1"/>
          </p:cNvSpPr>
          <p:nvPr>
            <p:ph type="body" idx="1"/>
          </p:nvPr>
        </p:nvSpPr>
        <p:spPr/>
        <p:txBody>
          <a:bodyPr/>
          <a:lstStyle/>
          <a:p>
            <a:pPr eaLnBrk="1" hangingPunct="1">
              <a:spcBef>
                <a:spcPct val="0"/>
              </a:spcBef>
            </a:pPr>
            <a:r>
              <a:rPr lang="en-US" sz="2400" i="1" smtClean="0"/>
              <a:t>ScSR</a:t>
            </a:r>
            <a:r>
              <a:rPr lang="en-US" sz="2400" smtClean="0"/>
              <a:t> and</a:t>
            </a:r>
            <a:r>
              <a:rPr lang="en-US" sz="2400" i="1" smtClean="0"/>
              <a:t> GROR</a:t>
            </a:r>
            <a:r>
              <a:rPr lang="en-US" sz="2400" smtClean="0"/>
              <a:t> reading practice approaches resulted in statistically significant increases in reading accuracy as measured by an average of 21% reduction in the number of reading errors over the year of practice.</a:t>
            </a:r>
            <a:r>
              <a:rPr lang="en-US" smtClean="0"/>
              <a:t> </a:t>
            </a:r>
          </a:p>
        </p:txBody>
      </p:sp>
      <p:sp>
        <p:nvSpPr>
          <p:cNvPr id="53252" name="Rectangle 2"/>
          <p:cNvSpPr>
            <a:spLocks noChangeArrowheads="1"/>
          </p:cNvSpPr>
          <p:nvPr/>
        </p:nvSpPr>
        <p:spPr bwMode="auto">
          <a:xfrm>
            <a:off x="304800" y="4419600"/>
            <a:ext cx="2743200" cy="1477963"/>
          </a:xfrm>
          <a:prstGeom prst="rect">
            <a:avLst/>
          </a:prstGeom>
          <a:noFill/>
          <a:ln w="9525">
            <a:noFill/>
            <a:miter lim="800000"/>
            <a:headEnd/>
            <a:tailEnd/>
          </a:ln>
        </p:spPr>
        <p:txBody>
          <a:bodyPr anchor="ctr">
            <a:spAutoFit/>
          </a:bodyPr>
          <a:lstStyle/>
          <a:p>
            <a:pPr algn="ctr"/>
            <a:r>
              <a:rPr lang="en-US">
                <a:latin typeface="Arial" pitchFamily="34" charset="0"/>
                <a:cs typeface="Times New Roman" pitchFamily="18" charset="0"/>
              </a:rPr>
              <a:t>Table 1: Mean Pretest to Posttest Error Reductions for ScSR and GROR</a:t>
            </a:r>
            <a:endParaRPr lang="en-US" b="0">
              <a:latin typeface="Arial" pitchFamily="34" charset="0"/>
            </a:endParaRPr>
          </a:p>
          <a:p>
            <a:pPr eaLnBrk="0" hangingPunct="0"/>
            <a:endParaRPr lang="en-US" b="0">
              <a:latin typeface="Arial" pitchFamily="34" charset="0"/>
            </a:endParaRPr>
          </a:p>
        </p:txBody>
      </p:sp>
      <p:pic>
        <p:nvPicPr>
          <p:cNvPr id="53253" name="Chart 6"/>
          <p:cNvPicPr>
            <a:picLocks noChangeArrowheads="1"/>
          </p:cNvPicPr>
          <p:nvPr/>
        </p:nvPicPr>
        <p:blipFill>
          <a:blip r:embed="rId2" cstate="print"/>
          <a:srcRect/>
          <a:stretch>
            <a:fillRect/>
          </a:stretch>
        </p:blipFill>
        <p:spPr bwMode="auto">
          <a:xfrm>
            <a:off x="3505200" y="3505200"/>
            <a:ext cx="54102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54275" name="Rectangle 3"/>
          <p:cNvSpPr>
            <a:spLocks noGrp="1" noChangeArrowheads="1"/>
          </p:cNvSpPr>
          <p:nvPr>
            <p:ph type="body" idx="1"/>
          </p:nvPr>
        </p:nvSpPr>
        <p:spPr/>
        <p:txBody>
          <a:bodyPr/>
          <a:lstStyle/>
          <a:p>
            <a:pPr eaLnBrk="1" hangingPunct="1">
              <a:spcBef>
                <a:spcPct val="0"/>
              </a:spcBef>
            </a:pPr>
            <a:r>
              <a:rPr lang="en-US" sz="2400" i="1" smtClean="0"/>
              <a:t>ScSR</a:t>
            </a:r>
            <a:r>
              <a:rPr lang="en-US" sz="2400" smtClean="0"/>
              <a:t> and</a:t>
            </a:r>
            <a:r>
              <a:rPr lang="en-US" sz="2400" i="1" smtClean="0"/>
              <a:t> GROR</a:t>
            </a:r>
            <a:r>
              <a:rPr lang="en-US" sz="2400" smtClean="0"/>
              <a:t> reading practice approaches resulted in statistically significant increases in the mean number of words read correctly per minute (rate), averaging a 27% increase</a:t>
            </a:r>
            <a:r>
              <a:rPr lang="en-US" smtClean="0"/>
              <a:t> </a:t>
            </a:r>
            <a:r>
              <a:rPr lang="en-US" sz="2400" smtClean="0"/>
              <a:t>over the year of practice.</a:t>
            </a:r>
            <a:r>
              <a:rPr lang="en-US" smtClean="0"/>
              <a:t> </a:t>
            </a:r>
          </a:p>
        </p:txBody>
      </p:sp>
      <p:sp>
        <p:nvSpPr>
          <p:cNvPr id="54276" name="Rectangle 2"/>
          <p:cNvSpPr>
            <a:spLocks noChangeArrowheads="1"/>
          </p:cNvSpPr>
          <p:nvPr/>
        </p:nvSpPr>
        <p:spPr bwMode="auto">
          <a:xfrm>
            <a:off x="304800" y="4419600"/>
            <a:ext cx="3429000" cy="1200150"/>
          </a:xfrm>
          <a:prstGeom prst="rect">
            <a:avLst/>
          </a:prstGeom>
          <a:noFill/>
          <a:ln w="9525">
            <a:noFill/>
            <a:miter lim="800000"/>
            <a:headEnd/>
            <a:tailEnd/>
          </a:ln>
        </p:spPr>
        <p:txBody>
          <a:bodyPr anchor="ctr">
            <a:spAutoFit/>
          </a:bodyPr>
          <a:lstStyle/>
          <a:p>
            <a:pPr algn="ctr"/>
            <a:r>
              <a:rPr lang="en-US">
                <a:latin typeface="Arial" pitchFamily="34" charset="0"/>
                <a:cs typeface="Times New Roman" pitchFamily="18" charset="0"/>
              </a:rPr>
              <a:t>Table 2: Increase in WCPM Reading Rates for ScSR and GROR</a:t>
            </a:r>
            <a:endParaRPr lang="en-US" b="0">
              <a:latin typeface="Arial" pitchFamily="34" charset="0"/>
            </a:endParaRPr>
          </a:p>
          <a:p>
            <a:pPr eaLnBrk="0" hangingPunct="0"/>
            <a:endParaRPr lang="en-US" b="0">
              <a:latin typeface="Arial" pitchFamily="34" charset="0"/>
            </a:endParaRPr>
          </a:p>
        </p:txBody>
      </p:sp>
      <p:pic>
        <p:nvPicPr>
          <p:cNvPr id="54277" name="Chart 5"/>
          <p:cNvPicPr>
            <a:picLocks noChangeArrowheads="1"/>
          </p:cNvPicPr>
          <p:nvPr/>
        </p:nvPicPr>
        <p:blipFill>
          <a:blip r:embed="rId2" cstate="print"/>
          <a:srcRect/>
          <a:stretch>
            <a:fillRect/>
          </a:stretch>
        </p:blipFill>
        <p:spPr bwMode="auto">
          <a:xfrm>
            <a:off x="3886200" y="3581400"/>
            <a:ext cx="52578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55299" name="Rectangle 3"/>
          <p:cNvSpPr>
            <a:spLocks noGrp="1" noChangeArrowheads="1"/>
          </p:cNvSpPr>
          <p:nvPr>
            <p:ph type="body" idx="1"/>
          </p:nvPr>
        </p:nvSpPr>
        <p:spPr/>
        <p:txBody>
          <a:bodyPr/>
          <a:lstStyle/>
          <a:p>
            <a:pPr eaLnBrk="1" hangingPunct="1">
              <a:spcBef>
                <a:spcPct val="0"/>
              </a:spcBef>
            </a:pPr>
            <a:r>
              <a:rPr lang="en-US" sz="2400" i="1" smtClean="0"/>
              <a:t>ScSR</a:t>
            </a:r>
            <a:r>
              <a:rPr lang="en-US" sz="2400" smtClean="0"/>
              <a:t> and</a:t>
            </a:r>
            <a:r>
              <a:rPr lang="en-US" sz="2400" i="1" smtClean="0"/>
              <a:t> GROR</a:t>
            </a:r>
            <a:r>
              <a:rPr lang="en-US" i="1" smtClean="0"/>
              <a:t> </a:t>
            </a:r>
            <a:r>
              <a:rPr lang="en-US" sz="2400" i="1" smtClean="0"/>
              <a:t>approaches resulted in statistically significant increases in expressive reading qualities including phrasing, volume, smoothness, and pacing, averaging a 20 % increase over the course of the year long study</a:t>
            </a:r>
            <a:r>
              <a:rPr lang="en-US" sz="2400" smtClean="0"/>
              <a:t> .</a:t>
            </a:r>
            <a:r>
              <a:rPr lang="en-US" smtClean="0"/>
              <a:t> </a:t>
            </a:r>
          </a:p>
        </p:txBody>
      </p:sp>
      <p:sp>
        <p:nvSpPr>
          <p:cNvPr id="55300" name="Rectangle 2"/>
          <p:cNvSpPr>
            <a:spLocks noChangeArrowheads="1"/>
          </p:cNvSpPr>
          <p:nvPr/>
        </p:nvSpPr>
        <p:spPr bwMode="auto">
          <a:xfrm>
            <a:off x="0" y="4495800"/>
            <a:ext cx="3581400" cy="1200150"/>
          </a:xfrm>
          <a:prstGeom prst="rect">
            <a:avLst/>
          </a:prstGeom>
          <a:noFill/>
          <a:ln w="9525">
            <a:noFill/>
            <a:miter lim="800000"/>
            <a:headEnd/>
            <a:tailEnd/>
          </a:ln>
        </p:spPr>
        <p:txBody>
          <a:bodyPr anchor="ctr">
            <a:spAutoFit/>
          </a:bodyPr>
          <a:lstStyle/>
          <a:p>
            <a:pPr algn="ctr"/>
            <a:r>
              <a:rPr lang="en-US">
                <a:latin typeface="Arial" pitchFamily="34" charset="0"/>
                <a:cs typeface="Times New Roman" pitchFamily="18" charset="0"/>
              </a:rPr>
              <a:t>Table 3: Increase in Total Expression Scores for ScSR and GROR</a:t>
            </a:r>
            <a:endParaRPr lang="en-US" b="0">
              <a:latin typeface="Arial" pitchFamily="34" charset="0"/>
            </a:endParaRPr>
          </a:p>
          <a:p>
            <a:pPr eaLnBrk="0" hangingPunct="0"/>
            <a:endParaRPr lang="en-US" b="0">
              <a:latin typeface="Arial" pitchFamily="34" charset="0"/>
            </a:endParaRPr>
          </a:p>
        </p:txBody>
      </p:sp>
      <p:pic>
        <p:nvPicPr>
          <p:cNvPr id="55301" name="Chart 4"/>
          <p:cNvPicPr>
            <a:picLocks noChangeArrowheads="1"/>
          </p:cNvPicPr>
          <p:nvPr/>
        </p:nvPicPr>
        <p:blipFill>
          <a:blip r:embed="rId2" cstate="print"/>
          <a:srcRect/>
          <a:stretch>
            <a:fillRect/>
          </a:stretch>
        </p:blipFill>
        <p:spPr bwMode="auto">
          <a:xfrm>
            <a:off x="3581400" y="3581400"/>
            <a:ext cx="5334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56323" name="Rectangle 3"/>
          <p:cNvSpPr>
            <a:spLocks noGrp="1" noChangeArrowheads="1"/>
          </p:cNvSpPr>
          <p:nvPr>
            <p:ph type="body" idx="1"/>
          </p:nvPr>
        </p:nvSpPr>
        <p:spPr/>
        <p:txBody>
          <a:bodyPr/>
          <a:lstStyle/>
          <a:p>
            <a:pPr eaLnBrk="1" hangingPunct="1">
              <a:spcBef>
                <a:spcPct val="0"/>
              </a:spcBef>
            </a:pPr>
            <a:r>
              <a:rPr lang="en-US" sz="2400" i="1" smtClean="0"/>
              <a:t>ScSR</a:t>
            </a:r>
            <a:r>
              <a:rPr lang="en-US" sz="2400" smtClean="0"/>
              <a:t> and</a:t>
            </a:r>
            <a:r>
              <a:rPr lang="en-US" sz="2400" i="1" smtClean="0"/>
              <a:t> GROR</a:t>
            </a:r>
            <a:r>
              <a:rPr lang="en-US" sz="2400" smtClean="0"/>
              <a:t> approaches resulted in statistically significant increases in the mean number of idea units recalled from one-minute reading samples, averaging a 43% increase over the course of the year-long study.</a:t>
            </a:r>
          </a:p>
        </p:txBody>
      </p:sp>
      <p:sp>
        <p:nvSpPr>
          <p:cNvPr id="56324" name="Rectangle 2"/>
          <p:cNvSpPr>
            <a:spLocks noChangeArrowheads="1"/>
          </p:cNvSpPr>
          <p:nvPr/>
        </p:nvSpPr>
        <p:spPr bwMode="auto">
          <a:xfrm>
            <a:off x="0" y="4267200"/>
            <a:ext cx="4038600" cy="1477963"/>
          </a:xfrm>
          <a:prstGeom prst="rect">
            <a:avLst/>
          </a:prstGeom>
          <a:noFill/>
          <a:ln w="9525">
            <a:noFill/>
            <a:miter lim="800000"/>
            <a:headEnd/>
            <a:tailEnd/>
          </a:ln>
        </p:spPr>
        <p:txBody>
          <a:bodyPr anchor="ctr">
            <a:spAutoFit/>
          </a:bodyPr>
          <a:lstStyle/>
          <a:p>
            <a:pPr algn="ctr"/>
            <a:r>
              <a:rPr lang="en-US">
                <a:latin typeface="Arial" pitchFamily="34" charset="0"/>
                <a:cs typeface="Times New Roman" pitchFamily="18" charset="0"/>
              </a:rPr>
              <a:t>Table 4: Mean Proportion of Idea Units Recalled Adjusted for WCPM (Comprehension) for ScSR and GROR</a:t>
            </a:r>
            <a:endParaRPr lang="en-US" b="0">
              <a:latin typeface="Arial" pitchFamily="34" charset="0"/>
            </a:endParaRPr>
          </a:p>
          <a:p>
            <a:pPr eaLnBrk="0" hangingPunct="0"/>
            <a:endParaRPr lang="en-US" b="0">
              <a:latin typeface="Arial" pitchFamily="34" charset="0"/>
            </a:endParaRPr>
          </a:p>
        </p:txBody>
      </p:sp>
      <p:pic>
        <p:nvPicPr>
          <p:cNvPr id="56325" name="Chart 7"/>
          <p:cNvPicPr>
            <a:picLocks noChangeArrowheads="1"/>
          </p:cNvPicPr>
          <p:nvPr/>
        </p:nvPicPr>
        <p:blipFill>
          <a:blip r:embed="rId2" cstate="print"/>
          <a:srcRect/>
          <a:stretch>
            <a:fillRect/>
          </a:stretch>
        </p:blipFill>
        <p:spPr bwMode="auto">
          <a:xfrm>
            <a:off x="4038600" y="3657600"/>
            <a:ext cx="5105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152400" y="2667000"/>
            <a:ext cx="8686800" cy="3733800"/>
          </a:xfrm>
          <a:prstGeom prst="rect">
            <a:avLst/>
          </a:prstGeom>
          <a:solidFill>
            <a:srgbClr val="FFCC66"/>
          </a:solidFill>
          <a:ln w="12700" cap="sq">
            <a:solidFill>
              <a:schemeClr val="tx1"/>
            </a:solidFill>
            <a:miter lim="800000"/>
            <a:headEnd type="none" w="sm" len="sm"/>
            <a:tailEnd type="none" w="sm" len="sm"/>
          </a:ln>
        </p:spPr>
        <p:txBody>
          <a:bodyPr wrap="none" anchor="ctr"/>
          <a:lstStyle/>
          <a:p>
            <a:endParaRPr lang="en-US"/>
          </a:p>
        </p:txBody>
      </p:sp>
      <p:sp>
        <p:nvSpPr>
          <p:cNvPr id="57347"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57348" name="Rectangle 3"/>
          <p:cNvSpPr>
            <a:spLocks noGrp="1" noChangeArrowheads="1"/>
          </p:cNvSpPr>
          <p:nvPr>
            <p:ph type="body" idx="1"/>
          </p:nvPr>
        </p:nvSpPr>
        <p:spPr/>
        <p:txBody>
          <a:bodyPr/>
          <a:lstStyle/>
          <a:p>
            <a:pPr eaLnBrk="1" hangingPunct="1">
              <a:lnSpc>
                <a:spcPct val="90000"/>
              </a:lnSpc>
              <a:buFontTx/>
              <a:buNone/>
            </a:pPr>
            <a:r>
              <a:rPr lang="en-US" sz="2400" b="1" smtClean="0"/>
              <a:t>Teacher comments in weekly journal entries about the ScSR practice conditions included:</a:t>
            </a:r>
          </a:p>
          <a:p>
            <a:pPr eaLnBrk="1" hangingPunct="1">
              <a:lnSpc>
                <a:spcPct val="90000"/>
              </a:lnSpc>
            </a:pPr>
            <a:r>
              <a:rPr lang="en-US" sz="2400" smtClean="0"/>
              <a:t>“The students who love to read are enjoying this time.”  </a:t>
            </a:r>
          </a:p>
          <a:p>
            <a:pPr eaLnBrk="1" hangingPunct="1">
              <a:lnSpc>
                <a:spcPct val="90000"/>
              </a:lnSpc>
            </a:pPr>
            <a:r>
              <a:rPr lang="en-US" sz="2400" smtClean="0"/>
              <a:t> “More students are reading chapter books and seem to be really enjoying them;” and </a:t>
            </a:r>
          </a:p>
          <a:p>
            <a:pPr eaLnBrk="1" hangingPunct="1">
              <a:lnSpc>
                <a:spcPct val="90000"/>
              </a:lnSpc>
            </a:pPr>
            <a:r>
              <a:rPr lang="en-US" sz="2400" smtClean="0"/>
              <a:t>“Kids are really enjoying it and getting more expressive in their oral reading.” </a:t>
            </a:r>
          </a:p>
          <a:p>
            <a:pPr eaLnBrk="1" hangingPunct="1">
              <a:lnSpc>
                <a:spcPct val="90000"/>
              </a:lnSpc>
            </a:pPr>
            <a:r>
              <a:rPr lang="en-US" sz="2400" smtClean="0"/>
              <a:t>“Some students who did not enjoy reading are now completing their books.”  </a:t>
            </a:r>
          </a:p>
          <a:p>
            <a:pPr eaLnBrk="1" hangingPunct="1">
              <a:lnSpc>
                <a:spcPct val="90000"/>
              </a:lnSpc>
            </a:pPr>
            <a:r>
              <a:rPr lang="en-US" sz="2400" smtClean="0"/>
              <a:t>“Every teacher, including myself, learned a lot about providing the conditions for good reading practice.  </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228600" y="3657600"/>
            <a:ext cx="8610600" cy="3200400"/>
          </a:xfrm>
          <a:prstGeom prst="rect">
            <a:avLst/>
          </a:prstGeom>
          <a:solidFill>
            <a:srgbClr val="FFCC66"/>
          </a:solidFill>
          <a:ln w="12700" cap="sq">
            <a:solidFill>
              <a:schemeClr val="tx1"/>
            </a:solidFill>
            <a:miter lim="800000"/>
            <a:headEnd type="none" w="sm" len="sm"/>
            <a:tailEnd type="none" w="sm" len="sm"/>
          </a:ln>
        </p:spPr>
        <p:txBody>
          <a:bodyPr wrap="none" anchor="ctr"/>
          <a:lstStyle/>
          <a:p>
            <a:endParaRPr lang="en-US"/>
          </a:p>
        </p:txBody>
      </p:sp>
      <p:sp>
        <p:nvSpPr>
          <p:cNvPr id="58371" name="Rectangle 2"/>
          <p:cNvSpPr>
            <a:spLocks noGrp="1" noChangeArrowheads="1"/>
          </p:cNvSpPr>
          <p:nvPr>
            <p:ph type="title"/>
          </p:nvPr>
        </p:nvSpPr>
        <p:spPr/>
        <p:txBody>
          <a:bodyPr/>
          <a:lstStyle/>
          <a:p>
            <a:pPr algn="ctr" eaLnBrk="1" hangingPunct="1"/>
            <a:r>
              <a:rPr lang="en-US" sz="3600" b="1" smtClean="0"/>
              <a:t>What is the evidence for ScSR?</a:t>
            </a:r>
          </a:p>
        </p:txBody>
      </p:sp>
      <p:sp>
        <p:nvSpPr>
          <p:cNvPr id="58372" name="Rectangle 3"/>
          <p:cNvSpPr>
            <a:spLocks noGrp="1" noChangeArrowheads="1"/>
          </p:cNvSpPr>
          <p:nvPr>
            <p:ph type="body" idx="1"/>
          </p:nvPr>
        </p:nvSpPr>
        <p:spPr>
          <a:xfrm>
            <a:off x="179388" y="1676400"/>
            <a:ext cx="8785225" cy="4992688"/>
          </a:xfrm>
        </p:spPr>
        <p:txBody>
          <a:bodyPr/>
          <a:lstStyle/>
          <a:p>
            <a:pPr eaLnBrk="1" hangingPunct="1">
              <a:lnSpc>
                <a:spcPct val="80000"/>
              </a:lnSpc>
            </a:pPr>
            <a:endParaRPr lang="en-US" sz="2400" smtClean="0"/>
          </a:p>
          <a:p>
            <a:pPr eaLnBrk="1" hangingPunct="1">
              <a:lnSpc>
                <a:spcPct val="80000"/>
              </a:lnSpc>
              <a:buFontTx/>
              <a:buNone/>
            </a:pPr>
            <a:r>
              <a:rPr lang="en-US" sz="2400" smtClean="0"/>
              <a:t>ScSR teacher responses to the structured interview question,</a:t>
            </a:r>
            <a:r>
              <a:rPr lang="en-US" sz="2400" i="1" smtClean="0"/>
              <a:t> What are the effects, if any, are you noticing on your students with each fluency practice condition or treatment?, </a:t>
            </a:r>
            <a:r>
              <a:rPr lang="en-US" sz="2400" smtClean="0"/>
              <a:t>included initial complaints about student participation during silent reading. </a:t>
            </a:r>
          </a:p>
          <a:p>
            <a:pPr eaLnBrk="1" hangingPunct="1">
              <a:lnSpc>
                <a:spcPct val="80000"/>
              </a:lnSpc>
              <a:buFontTx/>
              <a:buNone/>
            </a:pPr>
            <a:r>
              <a:rPr lang="en-US" sz="2400" smtClean="0"/>
              <a:t> </a:t>
            </a:r>
          </a:p>
          <a:p>
            <a:pPr eaLnBrk="1" hangingPunct="1">
              <a:lnSpc>
                <a:spcPct val="80000"/>
              </a:lnSpc>
            </a:pPr>
            <a:r>
              <a:rPr lang="en-US" sz="2400" smtClean="0"/>
              <a:t> “I notice now that some students just did not read during the 20 minutes of practice.”</a:t>
            </a:r>
          </a:p>
          <a:p>
            <a:pPr eaLnBrk="1" hangingPunct="1">
              <a:lnSpc>
                <a:spcPct val="80000"/>
              </a:lnSpc>
            </a:pPr>
            <a:r>
              <a:rPr lang="en-US" sz="2400" smtClean="0"/>
              <a:t>“Students who really want me to hear them practice are developing good skills.  I notice that some student do not like to be heard or perform.”  </a:t>
            </a:r>
          </a:p>
          <a:p>
            <a:pPr eaLnBrk="1" hangingPunct="1">
              <a:lnSpc>
                <a:spcPct val="80000"/>
              </a:lnSpc>
            </a:pPr>
            <a:r>
              <a:rPr lang="en-US" sz="2400" smtClean="0"/>
              <a:t>“They like to read. I enjoy hearing the students tell me about their reading.  The excitement and energy is contagious when they read a book they enjoy!”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n-US" sz="3600" b="1" smtClean="0"/>
              <a:t>What are the conditions for effective reading practice?</a:t>
            </a:r>
          </a:p>
        </p:txBody>
      </p:sp>
      <p:sp>
        <p:nvSpPr>
          <p:cNvPr id="59395" name="Rectangle 3"/>
          <p:cNvSpPr>
            <a:spLocks noGrp="1" noChangeArrowheads="1"/>
          </p:cNvSpPr>
          <p:nvPr>
            <p:ph type="body" idx="1"/>
          </p:nvPr>
        </p:nvSpPr>
        <p:spPr/>
        <p:txBody>
          <a:bodyPr/>
          <a:lstStyle/>
          <a:p>
            <a:pPr eaLnBrk="1" hangingPunct="1"/>
            <a:r>
              <a:rPr lang="en-US" sz="4400" smtClean="0"/>
              <a:t>Regular engagement with print (Topping, 2006).</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sz="3600" b="1" smtClean="0"/>
              <a:t>What are the conditions for effective reading practice?</a:t>
            </a:r>
          </a:p>
        </p:txBody>
      </p:sp>
      <p:sp>
        <p:nvSpPr>
          <p:cNvPr id="60419" name="Rectangle 3"/>
          <p:cNvSpPr>
            <a:spLocks noGrp="1" noChangeArrowheads="1"/>
          </p:cNvSpPr>
          <p:nvPr>
            <p:ph type="body" idx="1"/>
          </p:nvPr>
        </p:nvSpPr>
        <p:spPr/>
        <p:txBody>
          <a:bodyPr/>
          <a:lstStyle/>
          <a:p>
            <a:pPr eaLnBrk="1" hangingPunct="1"/>
            <a:r>
              <a:rPr lang="en-US" smtClean="0"/>
              <a:t>The issue of appropriate text difficulty is far from settled. Where little support or scaffolding is provided to students, the text level for practice should be easier.  On the other hand, when support or scaffolding is readily available, then students can benefit from reading much more difficult text (Stahl &amp; Heubach, 2006).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eaLnBrk="1" hangingPunct="1"/>
            <a:r>
              <a:rPr lang="en-US" sz="3600" b="1" smtClean="0"/>
              <a:t>What are the conditions for effective reading practice?</a:t>
            </a:r>
          </a:p>
        </p:txBody>
      </p:sp>
      <p:sp>
        <p:nvSpPr>
          <p:cNvPr id="61443" name="Rectangle 3"/>
          <p:cNvSpPr>
            <a:spLocks noGrp="1" noChangeArrowheads="1"/>
          </p:cNvSpPr>
          <p:nvPr>
            <p:ph type="body" idx="1"/>
          </p:nvPr>
        </p:nvSpPr>
        <p:spPr/>
        <p:txBody>
          <a:bodyPr/>
          <a:lstStyle/>
          <a:p>
            <a:pPr eaLnBrk="1" hangingPunct="1"/>
            <a:r>
              <a:rPr lang="en-US" sz="4000" smtClean="0"/>
              <a:t>What mattered was that monitoring and feedback were provided - either by the teacher in ScSR, or other students and the teacher in GROR.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eaLnBrk="1" hangingPunct="1"/>
            <a:r>
              <a:rPr lang="en-US" sz="3600" b="1" smtClean="0"/>
              <a:t>What are the conditions for effective reading practice?</a:t>
            </a:r>
          </a:p>
        </p:txBody>
      </p:sp>
      <p:sp>
        <p:nvSpPr>
          <p:cNvPr id="62467" name="Rectangle 3"/>
          <p:cNvSpPr>
            <a:spLocks noGrp="1" noChangeArrowheads="1"/>
          </p:cNvSpPr>
          <p:nvPr>
            <p:ph type="body" idx="1"/>
          </p:nvPr>
        </p:nvSpPr>
        <p:spPr/>
        <p:txBody>
          <a:bodyPr/>
          <a:lstStyle/>
          <a:p>
            <a:pPr eaLnBrk="1" hangingPunct="1"/>
            <a:r>
              <a:rPr lang="en-US" sz="4400" smtClean="0"/>
              <a:t>Allocated practice time is insufficient to guarantee student engagement, </a:t>
            </a:r>
            <a:r>
              <a:rPr lang="en-US" sz="4400" b="1" smtClean="0"/>
              <a:t>BUT</a:t>
            </a:r>
            <a:r>
              <a:rPr lang="en-US" sz="4400" smtClean="0"/>
              <a:t> it is nevertheless foundational.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sz="2800" b="1" smtClean="0"/>
              <a:t>Why didn’t SSR work very well as a way to practice reading effectively for fluency?</a:t>
            </a:r>
          </a:p>
        </p:txBody>
      </p:sp>
      <p:sp>
        <p:nvSpPr>
          <p:cNvPr id="8195" name="Rectangle 3"/>
          <p:cNvSpPr>
            <a:spLocks noGrp="1" noChangeArrowheads="1"/>
          </p:cNvSpPr>
          <p:nvPr>
            <p:ph type="body" idx="1"/>
          </p:nvPr>
        </p:nvSpPr>
        <p:spPr/>
        <p:txBody>
          <a:bodyPr/>
          <a:lstStyle/>
          <a:p>
            <a:pPr eaLnBrk="1" hangingPunct="1"/>
            <a:r>
              <a:rPr lang="en-US" sz="3600" smtClean="0"/>
              <a:t>One of the concerns and criticisms surrounding traditionally implemented SSR focused upon the </a:t>
            </a:r>
            <a:r>
              <a:rPr lang="en-US" sz="3600" b="1" i="1" smtClean="0"/>
              <a:t>conspicuous absence of teacher and student interactions around the reading of texts.</a:t>
            </a:r>
            <a:r>
              <a:rPr lang="en-US" sz="3600" smtClean="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eaLnBrk="1" hangingPunct="1"/>
            <a:r>
              <a:rPr lang="en-US" sz="3600" b="1" smtClean="0"/>
              <a:t>What Can We Conclude about ScSR?</a:t>
            </a:r>
          </a:p>
        </p:txBody>
      </p:sp>
      <p:sp>
        <p:nvSpPr>
          <p:cNvPr id="63491" name="Rectangle 3"/>
          <p:cNvSpPr>
            <a:spLocks noGrp="1" noChangeArrowheads="1"/>
          </p:cNvSpPr>
          <p:nvPr>
            <p:ph type="body" idx="1"/>
          </p:nvPr>
        </p:nvSpPr>
        <p:spPr/>
        <p:txBody>
          <a:bodyPr/>
          <a:lstStyle/>
          <a:p>
            <a:pPr eaLnBrk="1" hangingPunct="1">
              <a:lnSpc>
                <a:spcPct val="80000"/>
              </a:lnSpc>
            </a:pPr>
            <a:r>
              <a:rPr lang="en-US" sz="4400" smtClean="0"/>
              <a:t>In summary, </a:t>
            </a:r>
            <a:r>
              <a:rPr lang="en-US" sz="4400" b="1" i="1" smtClean="0"/>
              <a:t>ScSR</a:t>
            </a:r>
            <a:r>
              <a:rPr lang="en-US" sz="4400" smtClean="0"/>
              <a:t> reading practice approach was systematically designed to address acknowledged weaknesses in past implementations of traditional SSR reading practice. </a:t>
            </a:r>
          </a:p>
          <a:p>
            <a:pPr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eaLnBrk="1" hangingPunct="1"/>
            <a:r>
              <a:rPr lang="en-US" sz="3600" b="1" smtClean="0"/>
              <a:t>What Can We Conclude about ScSR?</a:t>
            </a:r>
          </a:p>
        </p:txBody>
      </p:sp>
      <p:sp>
        <p:nvSpPr>
          <p:cNvPr id="64515" name="Rectangle 3"/>
          <p:cNvSpPr>
            <a:spLocks noGrp="1" noChangeArrowheads="1"/>
          </p:cNvSpPr>
          <p:nvPr>
            <p:ph type="body" idx="1"/>
          </p:nvPr>
        </p:nvSpPr>
        <p:spPr/>
        <p:txBody>
          <a:bodyPr/>
          <a:lstStyle/>
          <a:p>
            <a:pPr eaLnBrk="1" hangingPunct="1">
              <a:lnSpc>
                <a:spcPct val="80000"/>
              </a:lnSpc>
              <a:buFontTx/>
              <a:buNone/>
            </a:pPr>
            <a:r>
              <a:rPr lang="en-US" b="1" smtClean="0"/>
              <a:t>Some weaknesses included: </a:t>
            </a:r>
          </a:p>
          <a:p>
            <a:pPr eaLnBrk="1" hangingPunct="1">
              <a:lnSpc>
                <a:spcPct val="80000"/>
              </a:lnSpc>
            </a:pPr>
            <a:r>
              <a:rPr lang="en-US" smtClean="0"/>
              <a:t>no teacher guidance for students about how to select appropriately challenging texts to read; </a:t>
            </a:r>
          </a:p>
          <a:p>
            <a:pPr eaLnBrk="1" hangingPunct="1">
              <a:lnSpc>
                <a:spcPct val="80000"/>
              </a:lnSpc>
            </a:pPr>
            <a:r>
              <a:rPr lang="en-US" smtClean="0"/>
              <a:t>poor monitoring of students during the time allocated for reading practice; </a:t>
            </a:r>
          </a:p>
          <a:p>
            <a:pPr eaLnBrk="1" hangingPunct="1">
              <a:lnSpc>
                <a:spcPct val="80000"/>
              </a:lnSpc>
            </a:pPr>
            <a:r>
              <a:rPr lang="en-US" smtClean="0"/>
              <a:t>little or no teacher interaction with students around reading texts; and </a:t>
            </a:r>
          </a:p>
          <a:p>
            <a:pPr eaLnBrk="1" hangingPunct="1">
              <a:lnSpc>
                <a:spcPct val="80000"/>
              </a:lnSpc>
            </a:pPr>
            <a:r>
              <a:rPr lang="en-US" smtClean="0"/>
              <a:t>no student accountability, purposes, or goals for the time spent in reading practice.  </a:t>
            </a:r>
          </a:p>
          <a:p>
            <a:pPr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eaLnBrk="1" hangingPunct="1"/>
            <a:r>
              <a:rPr lang="en-US" sz="3600" b="1" smtClean="0"/>
              <a:t>What Can We Conclude about ScSR?</a:t>
            </a:r>
          </a:p>
        </p:txBody>
      </p:sp>
      <p:sp>
        <p:nvSpPr>
          <p:cNvPr id="65539" name="Rectangle 3"/>
          <p:cNvSpPr>
            <a:spLocks noGrp="1" noChangeArrowheads="1"/>
          </p:cNvSpPr>
          <p:nvPr>
            <p:ph type="body" idx="1"/>
          </p:nvPr>
        </p:nvSpPr>
        <p:spPr/>
        <p:txBody>
          <a:bodyPr/>
          <a:lstStyle/>
          <a:p>
            <a:pPr algn="ctr" eaLnBrk="1" hangingPunct="1">
              <a:buFontTx/>
              <a:buNone/>
            </a:pPr>
            <a:r>
              <a:rPr lang="en-US" b="1" smtClean="0"/>
              <a:t>CONCLUSION</a:t>
            </a:r>
          </a:p>
          <a:p>
            <a:pPr eaLnBrk="1" hangingPunct="1"/>
            <a:r>
              <a:rPr lang="en-US" smtClean="0"/>
              <a:t>The findings of this study argue that </a:t>
            </a:r>
            <a:r>
              <a:rPr lang="en-US" i="1" smtClean="0"/>
              <a:t>Scaffolded Silent Reading (</a:t>
            </a:r>
            <a:r>
              <a:rPr lang="en-US" b="1" i="1" smtClean="0"/>
              <a:t>ScSR</a:t>
            </a:r>
            <a:r>
              <a:rPr lang="en-US" i="1" smtClean="0"/>
              <a:t>)</a:t>
            </a:r>
            <a:r>
              <a:rPr lang="en-US" smtClean="0"/>
              <a:t> is an equally effective, complementary practice to the scientific-based, recommended reading practice method of </a:t>
            </a:r>
            <a:r>
              <a:rPr lang="en-US" i="1" smtClean="0"/>
              <a:t>Guided Repeated Oral Reading (</a:t>
            </a:r>
            <a:r>
              <a:rPr lang="en-US" b="1" i="1" smtClean="0"/>
              <a:t>GROR</a:t>
            </a:r>
            <a:r>
              <a:rPr lang="en-US" i="1" smtClean="0"/>
              <a:t>) </a:t>
            </a:r>
            <a:r>
              <a:rPr lang="en-US" smtClean="0"/>
              <a:t>with feedback for this group of third-grade students.</a:t>
            </a:r>
          </a:p>
          <a:p>
            <a:pPr eaLnBrk="1" hangingPunct="1"/>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eaLnBrk="1" hangingPunct="1"/>
            <a:r>
              <a:rPr lang="en-US" sz="3800" smtClean="0"/>
              <a:t>If you want more information please contact:</a:t>
            </a:r>
          </a:p>
        </p:txBody>
      </p:sp>
      <p:sp>
        <p:nvSpPr>
          <p:cNvPr id="66563" name="Rectangle 3"/>
          <p:cNvSpPr>
            <a:spLocks noGrp="1" noChangeArrowheads="1"/>
          </p:cNvSpPr>
          <p:nvPr>
            <p:ph type="body" idx="1"/>
          </p:nvPr>
        </p:nvSpPr>
        <p:spPr/>
        <p:txBody>
          <a:bodyPr/>
          <a:lstStyle/>
          <a:p>
            <a:pPr algn="ctr" eaLnBrk="1" hangingPunct="1">
              <a:buFontTx/>
              <a:buNone/>
            </a:pPr>
            <a:r>
              <a:rPr lang="en-US" sz="2800" b="1" smtClean="0"/>
              <a:t>D. Ray Reutzel, Ph.D.</a:t>
            </a:r>
          </a:p>
          <a:p>
            <a:pPr algn="ctr" eaLnBrk="1" hangingPunct="1">
              <a:buFontTx/>
              <a:buNone/>
            </a:pPr>
            <a:r>
              <a:rPr lang="en-US" sz="2800" i="1" smtClean="0"/>
              <a:t>Emma Eccles Jones Professor</a:t>
            </a:r>
          </a:p>
          <a:p>
            <a:pPr algn="ctr" eaLnBrk="1" hangingPunct="1">
              <a:buFontTx/>
              <a:buNone/>
            </a:pPr>
            <a:r>
              <a:rPr lang="en-US" sz="2800" b="1" smtClean="0"/>
              <a:t>Utah State University</a:t>
            </a:r>
            <a:r>
              <a:rPr lang="en-US" sz="2800" smtClean="0"/>
              <a:t> </a:t>
            </a:r>
          </a:p>
          <a:p>
            <a:pPr algn="ctr" eaLnBrk="1" hangingPunct="1">
              <a:buFontTx/>
              <a:buNone/>
            </a:pPr>
            <a:r>
              <a:rPr lang="en-US" sz="2800" smtClean="0"/>
              <a:t>www.cehs.usu.edu/ecc</a:t>
            </a:r>
          </a:p>
          <a:p>
            <a:pPr algn="ctr" eaLnBrk="1" hangingPunct="1">
              <a:buFontTx/>
              <a:buNone/>
            </a:pPr>
            <a:r>
              <a:rPr lang="en-US" sz="2800" smtClean="0"/>
              <a:t>Presentations Button Left Hand Side</a:t>
            </a:r>
          </a:p>
          <a:p>
            <a:pPr algn="ctr" eaLnBrk="1" hangingPunct="1">
              <a:buFontTx/>
              <a:buNone/>
            </a:pPr>
            <a:r>
              <a:rPr lang="en-US" sz="2800" smtClean="0"/>
              <a:t>or</a:t>
            </a:r>
          </a:p>
          <a:p>
            <a:pPr algn="ctr" eaLnBrk="1" hangingPunct="1">
              <a:buFontTx/>
              <a:buNone/>
            </a:pPr>
            <a:r>
              <a:rPr lang="en-US" sz="2800" i="1" smtClean="0"/>
              <a:t>IRA Board of Directors</a:t>
            </a:r>
          </a:p>
          <a:p>
            <a:pPr algn="ctr" eaLnBrk="1" hangingPunct="1">
              <a:buFontTx/>
              <a:buNone/>
            </a:pPr>
            <a:r>
              <a:rPr lang="en-US" sz="2800" b="1" smtClean="0"/>
              <a:t>International Reading Association</a:t>
            </a:r>
          </a:p>
          <a:p>
            <a:pPr algn="ctr" eaLnBrk="1" hangingPunct="1">
              <a:buFontTx/>
              <a:buNone/>
            </a:pPr>
            <a:r>
              <a:rPr lang="en-US" sz="2800" smtClean="0"/>
              <a:t>rreutzel@reading.org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sz="2800" b="1" smtClean="0"/>
              <a:t>Why didn’t SSR work very well as a way to practice reading effectively for fluency?</a:t>
            </a:r>
          </a:p>
        </p:txBody>
      </p:sp>
      <p:sp>
        <p:nvSpPr>
          <p:cNvPr id="9219" name="Rectangle 3"/>
          <p:cNvSpPr>
            <a:spLocks noGrp="1" noChangeArrowheads="1"/>
          </p:cNvSpPr>
          <p:nvPr>
            <p:ph type="body" idx="1"/>
          </p:nvPr>
        </p:nvSpPr>
        <p:spPr/>
        <p:txBody>
          <a:bodyPr/>
          <a:lstStyle/>
          <a:p>
            <a:pPr eaLnBrk="1" hangingPunct="1"/>
            <a:r>
              <a:rPr lang="en-US" sz="2800" smtClean="0"/>
              <a:t>Stahl (2004, p. 206 ) noted that, </a:t>
            </a:r>
            <a:r>
              <a:rPr lang="en-US" sz="2800" b="1" i="1" smtClean="0"/>
              <a:t>“Many SSR advocates do not allow teachers to check up on children or recommend that teachers read their own books during this time to be a model of a reader.” </a:t>
            </a:r>
          </a:p>
          <a:p>
            <a:pPr eaLnBrk="1" hangingPunct="1"/>
            <a:r>
              <a:rPr lang="en-US" sz="2800" smtClean="0"/>
              <a:t>Manning &amp; Manning (1984) found that coupling SSR with peer discussions or teacher conferences led to improvements in reading achievement compared to a control group.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smtClean="0"/>
              <a:t>Why didn’t SSR work very well as a way to practice reading effectively for fluency?</a:t>
            </a:r>
          </a:p>
        </p:txBody>
      </p:sp>
      <p:sp>
        <p:nvSpPr>
          <p:cNvPr id="10243" name="Rectangle 3"/>
          <p:cNvSpPr>
            <a:spLocks noGrp="1" noChangeArrowheads="1"/>
          </p:cNvSpPr>
          <p:nvPr>
            <p:ph type="body" idx="1"/>
          </p:nvPr>
        </p:nvSpPr>
        <p:spPr/>
        <p:txBody>
          <a:bodyPr/>
          <a:lstStyle/>
          <a:p>
            <a:pPr eaLnBrk="1" hangingPunct="1">
              <a:lnSpc>
                <a:spcPct val="90000"/>
              </a:lnSpc>
            </a:pPr>
            <a:r>
              <a:rPr lang="en-US" sz="4000" smtClean="0"/>
              <a:t>Teachers were led to believe that reading a book silently constituted modeling the reading process when, in fact, the effectiveness of modeling the behaviors of a silent, engaged “reader” has never been established.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sz="2800" b="1" smtClean="0"/>
              <a:t>Why didn’t SSR work very well as a way to practice reading effectively for fluency?</a:t>
            </a:r>
          </a:p>
        </p:txBody>
      </p:sp>
      <p:sp>
        <p:nvSpPr>
          <p:cNvPr id="11267" name="Rectangle 3"/>
          <p:cNvSpPr>
            <a:spLocks noGrp="1" noChangeArrowheads="1"/>
          </p:cNvSpPr>
          <p:nvPr>
            <p:ph type="body" idx="1"/>
          </p:nvPr>
        </p:nvSpPr>
        <p:spPr/>
        <p:txBody>
          <a:bodyPr/>
          <a:lstStyle/>
          <a:p>
            <a:pPr eaLnBrk="1" hangingPunct="1">
              <a:lnSpc>
                <a:spcPct val="90000"/>
              </a:lnSpc>
            </a:pPr>
            <a:r>
              <a:rPr lang="en-US" sz="4000" smtClean="0"/>
              <a:t>Teacher modeling of “silent reading behaviors” </a:t>
            </a:r>
            <a:r>
              <a:rPr lang="en-US" sz="4000" i="1" smtClean="0"/>
              <a:t>without</a:t>
            </a:r>
            <a:r>
              <a:rPr lang="en-US" sz="4000" smtClean="0"/>
              <a:t> discussing, interacting, and explaining the processes of how one accomplishes the reading of a text is largely invisible for many young and struggling readers.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1140831">
  <a:themeElements>
    <a:clrScheme name="01140831 1">
      <a:dk1>
        <a:srgbClr val="000000"/>
      </a:dk1>
      <a:lt1>
        <a:srgbClr val="EAEAEA"/>
      </a:lt1>
      <a:dk2>
        <a:srgbClr val="000000"/>
      </a:dk2>
      <a:lt2>
        <a:srgbClr val="000000"/>
      </a:lt2>
      <a:accent1>
        <a:srgbClr val="C9E618"/>
      </a:accent1>
      <a:accent2>
        <a:srgbClr val="CCCC00"/>
      </a:accent2>
      <a:accent3>
        <a:srgbClr val="F3F3F3"/>
      </a:accent3>
      <a:accent4>
        <a:srgbClr val="000000"/>
      </a:accent4>
      <a:accent5>
        <a:srgbClr val="E1F0AB"/>
      </a:accent5>
      <a:accent6>
        <a:srgbClr val="B9B900"/>
      </a:accent6>
      <a:hlink>
        <a:srgbClr val="ACCC38"/>
      </a:hlink>
      <a:folHlink>
        <a:srgbClr val="99FF99"/>
      </a:folHlink>
    </a:clrScheme>
    <a:fontScheme name="01140831">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01140831 1">
        <a:dk1>
          <a:srgbClr val="000000"/>
        </a:dk1>
        <a:lt1>
          <a:srgbClr val="EAEAEA"/>
        </a:lt1>
        <a:dk2>
          <a:srgbClr val="000000"/>
        </a:dk2>
        <a:lt2>
          <a:srgbClr val="000000"/>
        </a:lt2>
        <a:accent1>
          <a:srgbClr val="C9E618"/>
        </a:accent1>
        <a:accent2>
          <a:srgbClr val="CCCC00"/>
        </a:accent2>
        <a:accent3>
          <a:srgbClr val="F3F3F3"/>
        </a:accent3>
        <a:accent4>
          <a:srgbClr val="000000"/>
        </a:accent4>
        <a:accent5>
          <a:srgbClr val="E1F0AB"/>
        </a:accent5>
        <a:accent6>
          <a:srgbClr val="B9B900"/>
        </a:accent6>
        <a:hlink>
          <a:srgbClr val="ACCC38"/>
        </a:hlink>
        <a:folHlink>
          <a:srgbClr val="99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01140831</Template>
  <TotalTime>894</TotalTime>
  <Words>3498</Words>
  <Application>Microsoft Office PowerPoint</Application>
  <PresentationFormat>On-screen Show (4:3)</PresentationFormat>
  <Paragraphs>200</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01140831</vt:lpstr>
      <vt:lpstr>Exploring Scaffolded Silent Reading (ScSR) :</vt:lpstr>
      <vt:lpstr>PowerPoint Presentation</vt:lpstr>
      <vt:lpstr>What happened to Silent Reading Practice?</vt:lpstr>
      <vt:lpstr>What did the National Reading Panel really say about Silent Sustained Reading (SSR)?</vt:lpstr>
      <vt:lpstr>What did the National Reading Panel really say about Silent Sustained Reading (SSR)?</vt:lpstr>
      <vt:lpstr>Why didn’t SSR work very well as a way to practice reading effectively for fluency?</vt:lpstr>
      <vt:lpstr>Why didn’t SSR work very well as a way to practice reading effectively for fluency?</vt:lpstr>
      <vt:lpstr>Why didn’t SSR work very well as a way to practice reading effectively for fluency?</vt:lpstr>
      <vt:lpstr>Why didn’t SSR work very well as a way to practice reading effectively for fluency?</vt:lpstr>
      <vt:lpstr>Why didn’t SSR work very well as a way to practice reading effectively for fluency?</vt:lpstr>
      <vt:lpstr>Why didn’t SSR work very well as a way to practice reading effectively for fluency?</vt:lpstr>
      <vt:lpstr>Why didn’t SSR work very well as a way to practice reading effectively for fluency?</vt:lpstr>
      <vt:lpstr>Why didn’t SSR work very well as a way to practice reading effectively for fluency?</vt:lpstr>
      <vt:lpstr>Why didn’t SSR work very well as a way to practice reading effectively for fluency?</vt:lpstr>
      <vt:lpstr>What is Scaffolded Silent Reading (ScSR)?</vt:lpstr>
      <vt:lpstr>What is Scaffolded Silent Reading (ScSR)?</vt:lpstr>
      <vt:lpstr>What is Scaffolded Silent Reading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How do you implement ScSR?</vt:lpstr>
      <vt:lpstr>What is the evidence for ScSR?</vt:lpstr>
      <vt:lpstr>What is the evidence for ScSR?</vt:lpstr>
      <vt:lpstr>What is the evidence for ScSR?</vt:lpstr>
      <vt:lpstr>What is the evidence for ScSR?</vt:lpstr>
      <vt:lpstr>What is the evidence for ScSR?</vt:lpstr>
      <vt:lpstr>What is the evidence for ScSR?</vt:lpstr>
      <vt:lpstr>What is the evidence for ScSR?</vt:lpstr>
      <vt:lpstr>What is the evidence for ScSR?</vt:lpstr>
      <vt:lpstr>What is the evidence for ScSR?</vt:lpstr>
      <vt:lpstr>What is the evidence for ScSR?</vt:lpstr>
      <vt:lpstr>What is the evidence for ScSR?</vt:lpstr>
      <vt:lpstr>What is the evidence for ScSR?</vt:lpstr>
      <vt:lpstr>What is the evidence for ScSR?</vt:lpstr>
      <vt:lpstr>What are the conditions for effective reading practice?</vt:lpstr>
      <vt:lpstr>What are the conditions for effective reading practice?</vt:lpstr>
      <vt:lpstr>What are the conditions for effective reading practice?</vt:lpstr>
      <vt:lpstr>What are the conditions for effective reading practice?</vt:lpstr>
      <vt:lpstr>What Can We Conclude about ScSR?</vt:lpstr>
      <vt:lpstr>What Can We Conclude about ScSR?</vt:lpstr>
      <vt:lpstr>What Can We Conclude about ScSR?</vt:lpstr>
      <vt:lpstr>If you want more information please contact:</vt:lpstr>
    </vt:vector>
  </TitlesOfParts>
  <Company>Reutzel 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Scaffolded Silent Reading (ScSR):</dc:title>
  <dc:creator>D Ray Reutzel</dc:creator>
  <cp:lastModifiedBy>Knox</cp:lastModifiedBy>
  <cp:revision>24</cp:revision>
  <dcterms:created xsi:type="dcterms:W3CDTF">2007-06-28T01:50:29Z</dcterms:created>
  <dcterms:modified xsi:type="dcterms:W3CDTF">2013-06-17T17:15:46Z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TC011408311033</vt:lpwstr>
  </property>
</Properties>
</file>