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8"/>
  </p:notesMasterIdLst>
  <p:handoutMasterIdLst>
    <p:handoutMasterId r:id="rId19"/>
  </p:handoutMasterIdLst>
  <p:sldIdLst>
    <p:sldId id="256" r:id="rId2"/>
    <p:sldId id="261" r:id="rId3"/>
    <p:sldId id="257" r:id="rId4"/>
    <p:sldId id="258" r:id="rId5"/>
    <p:sldId id="262" r:id="rId6"/>
    <p:sldId id="263" r:id="rId7"/>
    <p:sldId id="270" r:id="rId8"/>
    <p:sldId id="260" r:id="rId9"/>
    <p:sldId id="279" r:id="rId10"/>
    <p:sldId id="280" r:id="rId11"/>
    <p:sldId id="281" r:id="rId12"/>
    <p:sldId id="282" r:id="rId13"/>
    <p:sldId id="283" r:id="rId14"/>
    <p:sldId id="284" r:id="rId15"/>
    <p:sldId id="275" r:id="rId16"/>
    <p:sldId id="2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660" y="4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66F77-A5BE-458B-9AEF-536260C22026}" type="doc">
      <dgm:prSet loTypeId="urn:microsoft.com/office/officeart/2005/8/layout/chart3" loCatId="relationship" qsTypeId="urn:microsoft.com/office/officeart/2005/8/quickstyle/simple1" qsCatId="simple" csTypeId="urn:microsoft.com/office/officeart/2005/8/colors/accent1_2" csCatId="accent1" phldr="1"/>
      <dgm:spPr/>
    </dgm:pt>
    <dgm:pt modelId="{2C5EAD03-C1AB-4E19-ACB6-F01D665A4DC6}">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t>The Missing Piece</a:t>
          </a:r>
          <a:endParaRPr lang="en-US" dirty="0"/>
        </a:p>
      </dgm:t>
    </dgm:pt>
    <dgm:pt modelId="{3F8DFC11-2F17-41B9-9D04-2D949005587D}" type="parTrans" cxnId="{66CD9D1D-2AAD-4EFA-835F-78CDB138C9EF}">
      <dgm:prSet/>
      <dgm:spPr/>
      <dgm:t>
        <a:bodyPr/>
        <a:lstStyle/>
        <a:p>
          <a:endParaRPr lang="en-US"/>
        </a:p>
      </dgm:t>
    </dgm:pt>
    <dgm:pt modelId="{994FB03C-D668-490E-867E-CA75E10766A8}" type="sibTrans" cxnId="{66CD9D1D-2AAD-4EFA-835F-78CDB138C9EF}">
      <dgm:prSet/>
      <dgm:spPr/>
      <dgm:t>
        <a:bodyPr/>
        <a:lstStyle/>
        <a:p>
          <a:endParaRPr lang="en-US"/>
        </a:p>
      </dgm:t>
    </dgm:pt>
    <dgm:pt modelId="{F59DC0D6-C9DC-4B4D-B7B1-B5AD64A0AAA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Reading Logs – parent signature</a:t>
          </a:r>
          <a:endParaRPr lang="en-US" dirty="0"/>
        </a:p>
      </dgm:t>
    </dgm:pt>
    <dgm:pt modelId="{FED666BB-7B39-4411-84B6-ED77A53482FF}" type="parTrans" cxnId="{164866F6-F7D5-4212-A4D7-23945A22D1F3}">
      <dgm:prSet/>
      <dgm:spPr/>
      <dgm:t>
        <a:bodyPr/>
        <a:lstStyle/>
        <a:p>
          <a:endParaRPr lang="en-US"/>
        </a:p>
      </dgm:t>
    </dgm:pt>
    <dgm:pt modelId="{967DED70-2AF2-4690-B431-578FA2DC47B1}" type="sibTrans" cxnId="{164866F6-F7D5-4212-A4D7-23945A22D1F3}">
      <dgm:prSet/>
      <dgm:spPr/>
      <dgm:t>
        <a:bodyPr/>
        <a:lstStyle/>
        <a:p>
          <a:endParaRPr lang="en-US"/>
        </a:p>
      </dgm:t>
    </dgm:pt>
    <dgm:pt modelId="{73160989-14EC-4EAC-8F88-00D9432E4BAD}">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Accelerated Reader</a:t>
          </a:r>
          <a:endParaRPr lang="en-US" dirty="0"/>
        </a:p>
      </dgm:t>
    </dgm:pt>
    <dgm:pt modelId="{844F1A5E-DFFB-46BD-B714-E9D91EDD0833}" type="parTrans" cxnId="{C446B9B0-F506-4A56-8688-290EB8CCC4EA}">
      <dgm:prSet/>
      <dgm:spPr/>
      <dgm:t>
        <a:bodyPr/>
        <a:lstStyle/>
        <a:p>
          <a:endParaRPr lang="en-US"/>
        </a:p>
      </dgm:t>
    </dgm:pt>
    <dgm:pt modelId="{8DD76B99-C418-4AAE-B64E-D88F0417AF3D}" type="sibTrans" cxnId="{C446B9B0-F506-4A56-8688-290EB8CCC4EA}">
      <dgm:prSet/>
      <dgm:spPr/>
      <dgm:t>
        <a:bodyPr/>
        <a:lstStyle/>
        <a:p>
          <a:endParaRPr lang="en-US"/>
        </a:p>
      </dgm:t>
    </dgm:pt>
    <dgm:pt modelId="{48C625C8-B7B9-4680-9E89-5E04AE50DB6C}" type="pres">
      <dgm:prSet presAssocID="{05366F77-A5BE-458B-9AEF-536260C22026}" presName="compositeShape" presStyleCnt="0">
        <dgm:presLayoutVars>
          <dgm:chMax val="7"/>
          <dgm:dir/>
          <dgm:resizeHandles val="exact"/>
        </dgm:presLayoutVars>
      </dgm:prSet>
      <dgm:spPr/>
    </dgm:pt>
    <dgm:pt modelId="{EECA60B8-5B7D-4D80-8B91-424339BE68E1}" type="pres">
      <dgm:prSet presAssocID="{05366F77-A5BE-458B-9AEF-536260C22026}" presName="wedge1" presStyleLbl="node1" presStyleIdx="0" presStyleCnt="3"/>
      <dgm:spPr/>
      <dgm:t>
        <a:bodyPr/>
        <a:lstStyle/>
        <a:p>
          <a:endParaRPr lang="en-US"/>
        </a:p>
      </dgm:t>
    </dgm:pt>
    <dgm:pt modelId="{88B82A23-CAF3-41F8-8EBB-EC8C65762878}" type="pres">
      <dgm:prSet presAssocID="{05366F77-A5BE-458B-9AEF-536260C22026}" presName="wedge1Tx" presStyleLbl="node1" presStyleIdx="0" presStyleCnt="3">
        <dgm:presLayoutVars>
          <dgm:chMax val="0"/>
          <dgm:chPref val="0"/>
          <dgm:bulletEnabled val="1"/>
        </dgm:presLayoutVars>
      </dgm:prSet>
      <dgm:spPr/>
      <dgm:t>
        <a:bodyPr/>
        <a:lstStyle/>
        <a:p>
          <a:endParaRPr lang="en-US"/>
        </a:p>
      </dgm:t>
    </dgm:pt>
    <dgm:pt modelId="{A8E89378-A5FC-453E-AAFB-4BABB3140E5C}" type="pres">
      <dgm:prSet presAssocID="{05366F77-A5BE-458B-9AEF-536260C22026}" presName="wedge2" presStyleLbl="node1" presStyleIdx="1" presStyleCnt="3"/>
      <dgm:spPr/>
      <dgm:t>
        <a:bodyPr/>
        <a:lstStyle/>
        <a:p>
          <a:endParaRPr lang="en-US"/>
        </a:p>
      </dgm:t>
    </dgm:pt>
    <dgm:pt modelId="{6E9051F1-FF27-4A01-814C-B6D35359C10B}" type="pres">
      <dgm:prSet presAssocID="{05366F77-A5BE-458B-9AEF-536260C22026}" presName="wedge2Tx" presStyleLbl="node1" presStyleIdx="1" presStyleCnt="3">
        <dgm:presLayoutVars>
          <dgm:chMax val="0"/>
          <dgm:chPref val="0"/>
          <dgm:bulletEnabled val="1"/>
        </dgm:presLayoutVars>
      </dgm:prSet>
      <dgm:spPr/>
      <dgm:t>
        <a:bodyPr/>
        <a:lstStyle/>
        <a:p>
          <a:endParaRPr lang="en-US"/>
        </a:p>
      </dgm:t>
    </dgm:pt>
    <dgm:pt modelId="{6449E66B-B5EA-4EC0-AF94-256267C4C663}" type="pres">
      <dgm:prSet presAssocID="{05366F77-A5BE-458B-9AEF-536260C22026}" presName="wedge3" presStyleLbl="node1" presStyleIdx="2" presStyleCnt="3"/>
      <dgm:spPr/>
      <dgm:t>
        <a:bodyPr/>
        <a:lstStyle/>
        <a:p>
          <a:endParaRPr lang="en-US"/>
        </a:p>
      </dgm:t>
    </dgm:pt>
    <dgm:pt modelId="{97159954-58B9-443A-BC99-45A03B94B51F}" type="pres">
      <dgm:prSet presAssocID="{05366F77-A5BE-458B-9AEF-536260C22026}" presName="wedge3Tx" presStyleLbl="node1" presStyleIdx="2" presStyleCnt="3">
        <dgm:presLayoutVars>
          <dgm:chMax val="0"/>
          <dgm:chPref val="0"/>
          <dgm:bulletEnabled val="1"/>
        </dgm:presLayoutVars>
      </dgm:prSet>
      <dgm:spPr/>
      <dgm:t>
        <a:bodyPr/>
        <a:lstStyle/>
        <a:p>
          <a:endParaRPr lang="en-US"/>
        </a:p>
      </dgm:t>
    </dgm:pt>
  </dgm:ptLst>
  <dgm:cxnLst>
    <dgm:cxn modelId="{66CD9D1D-2AAD-4EFA-835F-78CDB138C9EF}" srcId="{05366F77-A5BE-458B-9AEF-536260C22026}" destId="{2C5EAD03-C1AB-4E19-ACB6-F01D665A4DC6}" srcOrd="0" destOrd="0" parTransId="{3F8DFC11-2F17-41B9-9D04-2D949005587D}" sibTransId="{994FB03C-D668-490E-867E-CA75E10766A8}"/>
    <dgm:cxn modelId="{D1CA6660-24C0-41D8-BD6F-2DF8454CFED0}" type="presOf" srcId="{F59DC0D6-C9DC-4B4D-B7B1-B5AD64A0AAAA}" destId="{A8E89378-A5FC-453E-AAFB-4BABB3140E5C}" srcOrd="0" destOrd="0" presId="urn:microsoft.com/office/officeart/2005/8/layout/chart3"/>
    <dgm:cxn modelId="{164866F6-F7D5-4212-A4D7-23945A22D1F3}" srcId="{05366F77-A5BE-458B-9AEF-536260C22026}" destId="{F59DC0D6-C9DC-4B4D-B7B1-B5AD64A0AAAA}" srcOrd="1" destOrd="0" parTransId="{FED666BB-7B39-4411-84B6-ED77A53482FF}" sibTransId="{967DED70-2AF2-4690-B431-578FA2DC47B1}"/>
    <dgm:cxn modelId="{93629126-92F4-42AD-BE3B-7D668CE27CF5}" type="presOf" srcId="{73160989-14EC-4EAC-8F88-00D9432E4BAD}" destId="{97159954-58B9-443A-BC99-45A03B94B51F}" srcOrd="1" destOrd="0" presId="urn:microsoft.com/office/officeart/2005/8/layout/chart3"/>
    <dgm:cxn modelId="{9C61ECFC-85FA-4769-BA01-D05C07F5BF1B}" type="presOf" srcId="{2C5EAD03-C1AB-4E19-ACB6-F01D665A4DC6}" destId="{EECA60B8-5B7D-4D80-8B91-424339BE68E1}" srcOrd="0" destOrd="0" presId="urn:microsoft.com/office/officeart/2005/8/layout/chart3"/>
    <dgm:cxn modelId="{2E3D1347-E281-43E9-BCF7-11A25015ECA7}" type="presOf" srcId="{73160989-14EC-4EAC-8F88-00D9432E4BAD}" destId="{6449E66B-B5EA-4EC0-AF94-256267C4C663}" srcOrd="0" destOrd="0" presId="urn:microsoft.com/office/officeart/2005/8/layout/chart3"/>
    <dgm:cxn modelId="{CD99D0CE-98AD-4568-9F59-98FB7CAA9182}" type="presOf" srcId="{2C5EAD03-C1AB-4E19-ACB6-F01D665A4DC6}" destId="{88B82A23-CAF3-41F8-8EBB-EC8C65762878}" srcOrd="1" destOrd="0" presId="urn:microsoft.com/office/officeart/2005/8/layout/chart3"/>
    <dgm:cxn modelId="{C446B9B0-F506-4A56-8688-290EB8CCC4EA}" srcId="{05366F77-A5BE-458B-9AEF-536260C22026}" destId="{73160989-14EC-4EAC-8F88-00D9432E4BAD}" srcOrd="2" destOrd="0" parTransId="{844F1A5E-DFFB-46BD-B714-E9D91EDD0833}" sibTransId="{8DD76B99-C418-4AAE-B64E-D88F0417AF3D}"/>
    <dgm:cxn modelId="{AC0CB386-C56F-4754-9B2F-8DDF45BD7A15}" type="presOf" srcId="{05366F77-A5BE-458B-9AEF-536260C22026}" destId="{48C625C8-B7B9-4680-9E89-5E04AE50DB6C}" srcOrd="0" destOrd="0" presId="urn:microsoft.com/office/officeart/2005/8/layout/chart3"/>
    <dgm:cxn modelId="{0609CFBD-A1A1-44D8-BB48-FBBD8CDA8D35}" type="presOf" srcId="{F59DC0D6-C9DC-4B4D-B7B1-B5AD64A0AAAA}" destId="{6E9051F1-FF27-4A01-814C-B6D35359C10B}" srcOrd="1" destOrd="0" presId="urn:microsoft.com/office/officeart/2005/8/layout/chart3"/>
    <dgm:cxn modelId="{27C85D72-1115-4A1E-9918-0F6AE3E30E37}" type="presParOf" srcId="{48C625C8-B7B9-4680-9E89-5E04AE50DB6C}" destId="{EECA60B8-5B7D-4D80-8B91-424339BE68E1}" srcOrd="0" destOrd="0" presId="urn:microsoft.com/office/officeart/2005/8/layout/chart3"/>
    <dgm:cxn modelId="{D45DB367-8DDE-4C93-A777-2027F2B097BC}" type="presParOf" srcId="{48C625C8-B7B9-4680-9E89-5E04AE50DB6C}" destId="{88B82A23-CAF3-41F8-8EBB-EC8C65762878}" srcOrd="1" destOrd="0" presId="urn:microsoft.com/office/officeart/2005/8/layout/chart3"/>
    <dgm:cxn modelId="{DB6314D5-D3C5-4F0F-B190-73A9F0F00B28}" type="presParOf" srcId="{48C625C8-B7B9-4680-9E89-5E04AE50DB6C}" destId="{A8E89378-A5FC-453E-AAFB-4BABB3140E5C}" srcOrd="2" destOrd="0" presId="urn:microsoft.com/office/officeart/2005/8/layout/chart3"/>
    <dgm:cxn modelId="{DD4F7D87-95C1-4F2C-9A72-BEBA8FEC113B}" type="presParOf" srcId="{48C625C8-B7B9-4680-9E89-5E04AE50DB6C}" destId="{6E9051F1-FF27-4A01-814C-B6D35359C10B}" srcOrd="3" destOrd="0" presId="urn:microsoft.com/office/officeart/2005/8/layout/chart3"/>
    <dgm:cxn modelId="{7E3E7D0B-2FDF-45D1-AF00-F75841859F91}" type="presParOf" srcId="{48C625C8-B7B9-4680-9E89-5E04AE50DB6C}" destId="{6449E66B-B5EA-4EC0-AF94-256267C4C663}" srcOrd="4" destOrd="0" presId="urn:microsoft.com/office/officeart/2005/8/layout/chart3"/>
    <dgm:cxn modelId="{5EB63EE2-C8BA-4E79-AA27-EA73F3879418}" type="presParOf" srcId="{48C625C8-B7B9-4680-9E89-5E04AE50DB6C}" destId="{97159954-58B9-443A-BC99-45A03B94B51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281706-E4B6-4FCC-8215-A865631F83DF}" type="datetimeFigureOut">
              <a:rPr lang="en-US" smtClean="0"/>
              <a:t>8/5/2013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FB4CE6-3E72-4A46-BBDF-41145A0FB4E5}" type="slidenum">
              <a:rPr lang="en-US" smtClean="0"/>
              <a:t>‹#›</a:t>
            </a:fld>
            <a:endParaRPr lang="en-US"/>
          </a:p>
        </p:txBody>
      </p:sp>
    </p:spTree>
    <p:extLst>
      <p:ext uri="{BB962C8B-B14F-4D97-AF65-F5344CB8AC3E}">
        <p14:creationId xmlns:p14="http://schemas.microsoft.com/office/powerpoint/2010/main" val="2987987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9221C-7D9C-5949-98B3-40CA1D57DB55}" type="datetimeFigureOut">
              <a:rPr lang="en-US" smtClean="0"/>
              <a:pPr/>
              <a:t>8/5/2013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1F714E-3921-D648-A587-B6E7CADFF2BA}" type="slidenum">
              <a:rPr lang="en-US" smtClean="0"/>
              <a:pPr/>
              <a:t>‹#›</a:t>
            </a:fld>
            <a:endParaRPr lang="en-US"/>
          </a:p>
        </p:txBody>
      </p:sp>
    </p:spTree>
    <p:extLst>
      <p:ext uri="{BB962C8B-B14F-4D97-AF65-F5344CB8AC3E}">
        <p14:creationId xmlns:p14="http://schemas.microsoft.com/office/powerpoint/2010/main" val="2769672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2</a:t>
            </a:fld>
            <a:endParaRPr lang="en-US"/>
          </a:p>
        </p:txBody>
      </p:sp>
    </p:spTree>
    <p:extLst>
      <p:ext uri="{BB962C8B-B14F-4D97-AF65-F5344CB8AC3E}">
        <p14:creationId xmlns:p14="http://schemas.microsoft.com/office/powerpoint/2010/main" val="274743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Startling facts – interactive activity</a:t>
            </a:r>
          </a:p>
          <a:p>
            <a:endParaRPr lang="en-US" dirty="0" smtClean="0"/>
          </a:p>
          <a:p>
            <a:r>
              <a:rPr lang="en-US" dirty="0" smtClean="0"/>
              <a:t>Identify problem</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3</a:t>
            </a:fld>
            <a:endParaRPr lang="en-US"/>
          </a:p>
        </p:txBody>
      </p:sp>
    </p:spTree>
    <p:extLst>
      <p:ext uri="{BB962C8B-B14F-4D97-AF65-F5344CB8AC3E}">
        <p14:creationId xmlns:p14="http://schemas.microsoft.com/office/powerpoint/2010/main" val="382904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Marilyn</a:t>
            </a:r>
            <a:r>
              <a:rPr lang="en-US" baseline="0" dirty="0" smtClean="0"/>
              <a:t> </a:t>
            </a:r>
            <a:r>
              <a:rPr lang="en-US" baseline="0" dirty="0" err="1" smtClean="0"/>
              <a:t>adams</a:t>
            </a:r>
            <a:r>
              <a:rPr lang="en-US" baseline="0" dirty="0" smtClean="0"/>
              <a:t>  Sue</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4</a:t>
            </a:fld>
            <a:endParaRPr lang="en-US"/>
          </a:p>
        </p:txBody>
      </p:sp>
    </p:spTree>
    <p:extLst>
      <p:ext uri="{BB962C8B-B14F-4D97-AF65-F5344CB8AC3E}">
        <p14:creationId xmlns:p14="http://schemas.microsoft.com/office/powerpoint/2010/main" val="425250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reading does for the mind  Sue</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5</a:t>
            </a:fld>
            <a:endParaRPr lang="en-US"/>
          </a:p>
        </p:txBody>
      </p:sp>
    </p:spTree>
    <p:extLst>
      <p:ext uri="{BB962C8B-B14F-4D97-AF65-F5344CB8AC3E}">
        <p14:creationId xmlns:p14="http://schemas.microsoft.com/office/powerpoint/2010/main" val="17003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common core coming,</a:t>
            </a:r>
            <a:r>
              <a:rPr lang="en-US" baseline="0" dirty="0" smtClean="0"/>
              <a:t> students will be tested on their ability to read and comprehend in the core content areas.  Teaching reading comprehension becomes every teachers issue, not just the reading teacher.  Greg</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6</a:t>
            </a:fld>
            <a:endParaRPr lang="en-US"/>
          </a:p>
        </p:txBody>
      </p:sp>
    </p:spTree>
    <p:extLst>
      <p:ext uri="{BB962C8B-B14F-4D97-AF65-F5344CB8AC3E}">
        <p14:creationId xmlns:p14="http://schemas.microsoft.com/office/powerpoint/2010/main" val="400567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Greg</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7</a:t>
            </a:fld>
            <a:endParaRPr lang="en-US"/>
          </a:p>
        </p:txBody>
      </p:sp>
    </p:spTree>
    <p:extLst>
      <p:ext uri="{BB962C8B-B14F-4D97-AF65-F5344CB8AC3E}">
        <p14:creationId xmlns:p14="http://schemas.microsoft.com/office/powerpoint/2010/main" val="1610452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Sue</a:t>
            </a:r>
            <a:endParaRPr lang="en-US" dirty="0"/>
          </a:p>
        </p:txBody>
      </p:sp>
      <p:sp>
        <p:nvSpPr>
          <p:cNvPr id="4" name="Slide Number Placeholder 3"/>
          <p:cNvSpPr>
            <a:spLocks noGrp="1"/>
          </p:cNvSpPr>
          <p:nvPr>
            <p:ph type="sldNum" sz="quarter" idx="10"/>
          </p:nvPr>
        </p:nvSpPr>
        <p:spPr/>
        <p:txBody>
          <a:bodyPr/>
          <a:lstStyle/>
          <a:p>
            <a:fld id="{B91F714E-3921-D648-A587-B6E7CADFF2BA}" type="slidenum">
              <a:rPr lang="en-US" smtClean="0"/>
              <a:pPr/>
              <a:t>8</a:t>
            </a:fld>
            <a:endParaRPr lang="en-US"/>
          </a:p>
        </p:txBody>
      </p:sp>
    </p:spTree>
    <p:extLst>
      <p:ext uri="{BB962C8B-B14F-4D97-AF65-F5344CB8AC3E}">
        <p14:creationId xmlns:p14="http://schemas.microsoft.com/office/powerpoint/2010/main" val="900012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704BED-C5FC-7A4D-AA9A-2318D9AB6AFB}"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04BED-C5FC-7A4D-AA9A-2318D9AB6AFB}"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04BED-C5FC-7A4D-AA9A-2318D9AB6AFB}"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704BED-C5FC-7A4D-AA9A-2318D9AB6AFB}"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04BED-C5FC-7A4D-AA9A-2318D9AB6AFB}" type="datetimeFigureOut">
              <a:rPr lang="en-US" smtClean="0"/>
              <a:pPr/>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704BED-C5FC-7A4D-AA9A-2318D9AB6AFB}"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704BED-C5FC-7A4D-AA9A-2318D9AB6AFB}" type="datetimeFigureOut">
              <a:rPr lang="en-US" smtClean="0"/>
              <a:pPr/>
              <a:t>8/5/2013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704BED-C5FC-7A4D-AA9A-2318D9AB6AFB}" type="datetimeFigureOut">
              <a:rPr lang="en-US" smtClean="0"/>
              <a:pPr/>
              <a:t>8/5/2013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04BED-C5FC-7A4D-AA9A-2318D9AB6AFB}" type="datetimeFigureOut">
              <a:rPr lang="en-US" smtClean="0"/>
              <a:pPr/>
              <a:t>8/5/2013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4BED-C5FC-7A4D-AA9A-2318D9AB6AFB}"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04BED-C5FC-7A4D-AA9A-2318D9AB6AFB}" type="datetimeFigureOut">
              <a:rPr lang="en-US" smtClean="0"/>
              <a:pPr/>
              <a:t>8/5/2013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E2BB9D-AC6D-1B42-8335-F549ED576BA0}"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04BED-C5FC-7A4D-AA9A-2318D9AB6AFB}" type="datetimeFigureOut">
              <a:rPr lang="en-US" smtClean="0"/>
              <a:pPr/>
              <a:t>8/5/2013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2BB9D-AC6D-1B42-8335-F549ED576BA0}"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ing.com/images/search?q=sally+ride&amp;view=detail&amp;id=15207FB0FE8A3EE89AEE5BD1BA715B18F9F9BACE&amp;first=0&amp;FORM=IDFRI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ing.com/images/search?q=stacks+of+books+images&amp;view=detail&amp;id=CD4AD1AB39554F4046F807062A2889C8271B6BDA&amp;first=0&amp;FORM=IDFRI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www.bing.com/images/search?q=sesame+street+characters&amp;view=detail&amp;id=0A0B47EC86ADAD56BE8B4BE31D29E73443D46828&amp;first=0&amp;FORM=IDFRI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4.bp.blogspot.com/_BhopAtYsZuM/TBzOcavkkDI/AAAAAAAAATE/nYdnU8x_4E0/s320/Common+Core+State+Standards+Initiative.p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8625"/>
            <a:ext cx="7772400" cy="3457575"/>
          </a:xfrm>
        </p:spPr>
        <p:txBody>
          <a:bodyPr/>
          <a:lstStyle/>
          <a:p>
            <a:r>
              <a:rPr lang="en-US" dirty="0" smtClean="0"/>
              <a:t>How to Get Kids to Read?</a:t>
            </a:r>
            <a:br>
              <a:rPr lang="en-US" dirty="0" smtClean="0"/>
            </a:br>
            <a:r>
              <a:rPr lang="en-US" dirty="0" smtClean="0"/>
              <a:t>REALLY READ!</a:t>
            </a:r>
            <a:endParaRPr lang="en-US" dirty="0"/>
          </a:p>
        </p:txBody>
      </p:sp>
      <p:sp>
        <p:nvSpPr>
          <p:cNvPr id="3" name="Subtitle 2"/>
          <p:cNvSpPr>
            <a:spLocks noGrp="1"/>
          </p:cNvSpPr>
          <p:nvPr>
            <p:ph type="subTitle" idx="1"/>
          </p:nvPr>
        </p:nvSpPr>
        <p:spPr>
          <a:xfrm>
            <a:off x="1371600" y="3378200"/>
            <a:ext cx="6400800" cy="2260600"/>
          </a:xfrm>
        </p:spPr>
        <p:txBody>
          <a:bodyPr/>
          <a:lstStyle/>
          <a:p>
            <a:r>
              <a:rPr lang="en-US" dirty="0" smtClean="0"/>
              <a:t>Sue Kaiser, Ed.D.</a:t>
            </a:r>
            <a:endParaRPr lang="en-US" dirty="0"/>
          </a:p>
        </p:txBody>
      </p:sp>
      <p:pic>
        <p:nvPicPr>
          <p:cNvPr id="5" name="Picture 4"/>
          <p:cNvPicPr>
            <a:picLocks noChangeAspect="1"/>
          </p:cNvPicPr>
          <p:nvPr/>
        </p:nvPicPr>
        <p:blipFill>
          <a:blip r:embed="rId2"/>
          <a:stretch>
            <a:fillRect/>
          </a:stretch>
        </p:blipFill>
        <p:spPr>
          <a:xfrm>
            <a:off x="1981200" y="4042156"/>
            <a:ext cx="5067300" cy="2609088"/>
          </a:xfrm>
          <a:prstGeom prst="rect">
            <a:avLst/>
          </a:prstGeom>
        </p:spPr>
      </p:pic>
    </p:spTree>
    <p:extLst>
      <p:ext uri="{BB962C8B-B14F-4D97-AF65-F5344CB8AC3E}">
        <p14:creationId xmlns:p14="http://schemas.microsoft.com/office/powerpoint/2010/main" val="26351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The missing piece</a:t>
            </a:r>
          </a:p>
        </p:txBody>
      </p:sp>
      <p:sp>
        <p:nvSpPr>
          <p:cNvPr id="29699" name="Content Placeholder 2"/>
          <p:cNvSpPr>
            <a:spLocks noGrp="1"/>
          </p:cNvSpPr>
          <p:nvPr>
            <p:ph idx="1"/>
          </p:nvPr>
        </p:nvSpPr>
        <p:spPr/>
        <p:txBody>
          <a:bodyPr>
            <a:normAutofit fontScale="85000" lnSpcReduction="10000"/>
          </a:bodyPr>
          <a:lstStyle/>
          <a:p>
            <a:r>
              <a:rPr lang="en-US" dirty="0" smtClean="0"/>
              <a:t>15 minutes each day (aim for 30), commit to have sustained reading in your classroom</a:t>
            </a:r>
          </a:p>
          <a:p>
            <a:r>
              <a:rPr lang="en-US" dirty="0" smtClean="0"/>
              <a:t>During this time, actively walk around asking your students questions about the structure of their text:  </a:t>
            </a:r>
          </a:p>
          <a:p>
            <a:pPr lvl="2"/>
            <a:r>
              <a:rPr lang="en-US" dirty="0" smtClean="0"/>
              <a:t>“what is your main character doing right now, what problem are they having?”, </a:t>
            </a:r>
          </a:p>
          <a:p>
            <a:pPr lvl="2"/>
            <a:r>
              <a:rPr lang="en-US" dirty="0" smtClean="0"/>
              <a:t>“where does your story take place?”</a:t>
            </a:r>
          </a:p>
          <a:p>
            <a:pPr lvl="2"/>
            <a:r>
              <a:rPr lang="en-US" dirty="0" smtClean="0"/>
              <a:t>“What is it that your author is trying to teach you?”</a:t>
            </a:r>
          </a:p>
          <a:p>
            <a:r>
              <a:rPr lang="en-US" dirty="0" smtClean="0"/>
              <a:t>This activity tells your students that independent reading is important and helps them to apply the skills and strategies learned during your direct teaching.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Missing piece #1</a:t>
            </a:r>
          </a:p>
        </p:txBody>
      </p:sp>
      <p:sp>
        <p:nvSpPr>
          <p:cNvPr id="30723" name="Content Placeholder 2"/>
          <p:cNvSpPr>
            <a:spLocks noGrp="1"/>
          </p:cNvSpPr>
          <p:nvPr>
            <p:ph idx="1"/>
          </p:nvPr>
        </p:nvSpPr>
        <p:spPr/>
        <p:txBody>
          <a:bodyPr/>
          <a:lstStyle/>
          <a:p>
            <a:r>
              <a:rPr lang="en-US" smtClean="0"/>
              <a:t>What does this walk about do?????</a:t>
            </a:r>
          </a:p>
          <a:p>
            <a:endParaRPr lang="en-US" smtClean="0"/>
          </a:p>
          <a:p>
            <a:pPr>
              <a:buFont typeface="Wingdings 2" pitchFamily="18" charset="2"/>
              <a:buNone/>
            </a:pPr>
            <a:endParaRPr lang="en-US" smtClean="0"/>
          </a:p>
          <a:p>
            <a:pPr marL="971550" lvl="1" indent="-514350">
              <a:buFont typeface="Franklin Gothic Book" pitchFamily="34" charset="0"/>
              <a:buAutoNum type="arabicPeriod"/>
            </a:pPr>
            <a:r>
              <a:rPr lang="en-US" smtClean="0"/>
              <a:t>You will notice what level your students are reading – are they at the appropriate level for their reading skill and you will be able to make some readjustments.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Missing piece #2</a:t>
            </a:r>
          </a:p>
        </p:txBody>
      </p:sp>
      <p:sp>
        <p:nvSpPr>
          <p:cNvPr id="31747" name="Content Placeholder 2"/>
          <p:cNvSpPr>
            <a:spLocks noGrp="1"/>
          </p:cNvSpPr>
          <p:nvPr>
            <p:ph sz="quarter" idx="1"/>
          </p:nvPr>
        </p:nvSpPr>
        <p:spPr/>
        <p:txBody>
          <a:bodyPr/>
          <a:lstStyle/>
          <a:p>
            <a:pPr marL="971550" lvl="1" indent="-514350">
              <a:buFont typeface="Wingdings 2" pitchFamily="18" charset="2"/>
              <a:buNone/>
            </a:pPr>
            <a:r>
              <a:rPr lang="en-US" smtClean="0"/>
              <a:t>2.     You will notice what genre your students are interested in and you can steer them toward books that you might know about that they have not discovered.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Missing piece #3</a:t>
            </a:r>
          </a:p>
        </p:txBody>
      </p:sp>
      <p:sp>
        <p:nvSpPr>
          <p:cNvPr id="32771" name="Content Placeholder 2"/>
          <p:cNvSpPr>
            <a:spLocks noGrp="1"/>
          </p:cNvSpPr>
          <p:nvPr>
            <p:ph sz="quarter" idx="1"/>
          </p:nvPr>
        </p:nvSpPr>
        <p:spPr/>
        <p:txBody>
          <a:bodyPr>
            <a:normAutofit fontScale="92500" lnSpcReduction="10000"/>
          </a:bodyPr>
          <a:lstStyle/>
          <a:p>
            <a:pPr marL="971550" lvl="1" indent="-514350">
              <a:buFont typeface="Wingdings 2" pitchFamily="18" charset="2"/>
              <a:buNone/>
            </a:pPr>
            <a:r>
              <a:rPr lang="en-US" smtClean="0"/>
              <a:t>3.     You will be able to see if your marginal readers are always on chapter 1 – trading their book in for a new one before they even get to the interesting part.  Once you find these students, you can have a coaching session with them where you explain the structure of the story and how the first, second and sometimes third chapters in books are boring because the author is doing their job of setting up the story:  the setting, characters and time zone.  Once the author does this, then they will put some action that causes surprise and wonder and this is when the book becomes interesting.</a:t>
            </a:r>
          </a:p>
          <a:p>
            <a:endParaRPr lang="en-US" smtClean="0"/>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Missing Piece #4</a:t>
            </a:r>
          </a:p>
        </p:txBody>
      </p:sp>
      <p:sp>
        <p:nvSpPr>
          <p:cNvPr id="33795" name="Content Placeholder 2"/>
          <p:cNvSpPr>
            <a:spLocks noGrp="1"/>
          </p:cNvSpPr>
          <p:nvPr>
            <p:ph sz="quarter" idx="1"/>
          </p:nvPr>
        </p:nvSpPr>
        <p:spPr/>
        <p:txBody>
          <a:bodyPr/>
          <a:lstStyle/>
          <a:p>
            <a:endParaRPr lang="en-US" dirty="0" smtClean="0"/>
          </a:p>
        </p:txBody>
      </p:sp>
      <p:sp>
        <p:nvSpPr>
          <p:cNvPr id="33796" name="Rectangle 3"/>
          <p:cNvSpPr>
            <a:spLocks noChangeArrowheads="1"/>
          </p:cNvSpPr>
          <p:nvPr/>
        </p:nvSpPr>
        <p:spPr bwMode="auto">
          <a:xfrm>
            <a:off x="990600" y="1600200"/>
            <a:ext cx="7391400" cy="4524315"/>
          </a:xfrm>
          <a:prstGeom prst="rect">
            <a:avLst/>
          </a:prstGeom>
          <a:noFill/>
          <a:ln w="9525">
            <a:noFill/>
            <a:miter lim="800000"/>
            <a:headEnd/>
            <a:tailEnd/>
          </a:ln>
        </p:spPr>
        <p:txBody>
          <a:bodyPr>
            <a:spAutoFit/>
          </a:bodyPr>
          <a:lstStyle/>
          <a:p>
            <a:pPr marL="971550" lvl="1" indent="-514350"/>
            <a:r>
              <a:rPr lang="en-US" sz="3200" dirty="0"/>
              <a:t>4.     You model for the students the importance of recreational reading.  You will have the opportunity to teach students how to read recreationally.  If we truly believe that this is an important part of our program, it must be taught with the human connection and not just assigned and monitored.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So What Next?</a:t>
            </a:r>
            <a:endParaRPr lang="en-US" dirty="0"/>
          </a:p>
        </p:txBody>
      </p:sp>
    </p:spTree>
    <p:extLst>
      <p:ext uri="{BB962C8B-B14F-4D97-AF65-F5344CB8AC3E}">
        <p14:creationId xmlns:p14="http://schemas.microsoft.com/office/powerpoint/2010/main" val="860270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Ride!</a:t>
            </a:r>
            <a:endParaRPr lang="en-US" dirty="0"/>
          </a:p>
        </p:txBody>
      </p:sp>
      <p:pic>
        <p:nvPicPr>
          <p:cNvPr id="4" name="Content Placeholder 3"/>
          <p:cNvPicPr>
            <a:picLocks noGrp="1" noChangeAspect="1"/>
          </p:cNvPicPr>
          <p:nvPr>
            <p:ph idx="1"/>
          </p:nvPr>
        </p:nvPicPr>
        <p:blipFill>
          <a:blip r:embed="rId2"/>
          <a:srcRect t="12109" b="12109"/>
          <a:stretch>
            <a:fillRect/>
          </a:stretch>
        </p:blipFill>
        <p:spPr/>
      </p:pic>
    </p:spTree>
    <p:extLst>
      <p:ext uri="{BB962C8B-B14F-4D97-AF65-F5344CB8AC3E}">
        <p14:creationId xmlns:p14="http://schemas.microsoft.com/office/powerpoint/2010/main" val="268262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Sally Ride</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ts3.mm.bing.net/images/thumbnail.aspx?q=1310504135362&amp;id=d9763671f67393e88b8944fe33200701&amp;url=http%3a%2f%2fthewomensfoundation.org%2fwp-content%2fuploads%2f2011%2f03%2fsally-ride.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463800" y="1417638"/>
            <a:ext cx="4025900" cy="4983162"/>
          </a:xfrm>
          <a:prstGeom prst="rect">
            <a:avLst/>
          </a:prstGeom>
          <a:noFill/>
          <a:ln>
            <a:noFill/>
          </a:ln>
        </p:spPr>
      </p:pic>
    </p:spTree>
    <p:extLst>
      <p:ext uri="{BB962C8B-B14F-4D97-AF65-F5344CB8AC3E}">
        <p14:creationId xmlns:p14="http://schemas.microsoft.com/office/powerpoint/2010/main" val="82014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Adolescent Literacy</a:t>
            </a:r>
            <a:endParaRPr lang="en-US" dirty="0"/>
          </a:p>
        </p:txBody>
      </p:sp>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10" name="Picture 9"/>
          <p:cNvPicPr>
            <a:picLocks noChangeAspect="1"/>
          </p:cNvPicPr>
          <p:nvPr/>
        </p:nvPicPr>
        <p:blipFill>
          <a:blip r:embed="rId3"/>
          <a:stretch>
            <a:fillRect/>
          </a:stretch>
        </p:blipFill>
        <p:spPr>
          <a:xfrm>
            <a:off x="1303866" y="1704340"/>
            <a:ext cx="6811433" cy="4086860"/>
          </a:xfrm>
          <a:prstGeom prst="rect">
            <a:avLst/>
          </a:prstGeom>
        </p:spPr>
      </p:pic>
    </p:spTree>
    <p:extLst>
      <p:ext uri="{BB962C8B-B14F-4D97-AF65-F5344CB8AC3E}">
        <p14:creationId xmlns:p14="http://schemas.microsoft.com/office/powerpoint/2010/main" val="2058694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Lexile</a:t>
            </a:r>
            <a:r>
              <a:rPr lang="en-US" dirty="0" smtClean="0"/>
              <a:t> Levels of Books 2011</a:t>
            </a:r>
            <a:endParaRPr lang="en-US" dirty="0"/>
          </a:p>
        </p:txBody>
      </p:sp>
      <p:pic>
        <p:nvPicPr>
          <p:cNvPr id="9" name="Picture 8" descr="http://ts2.mm.bing.net/images/thumbnail.aspx?q=1340653908925&amp;id=886631744a9de2b5e1b6f49155fb7489&amp;url=http%3a%2f%2fengagemetweets.com%2fwp-content%2fuploads%2fbooks-stack.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6160" y="2316163"/>
            <a:ext cx="2519680" cy="3810000"/>
          </a:xfrm>
          <a:prstGeom prst="rect">
            <a:avLst/>
          </a:prstGeom>
          <a:noFill/>
          <a:ln>
            <a:noFill/>
          </a:ln>
        </p:spPr>
      </p:pic>
      <p:pic>
        <p:nvPicPr>
          <p:cNvPr id="4" name="Content Placeholder 3" descr="graph-showing-decrease-in-profits-or-earnings-in-3d--vector.jpg"/>
          <p:cNvPicPr>
            <a:picLocks noGrp="1" noChangeAspect="1"/>
          </p:cNvPicPr>
          <p:nvPr>
            <p:ph idx="1"/>
          </p:nvPr>
        </p:nvPicPr>
        <p:blipFill>
          <a:blip r:embed="rId5">
            <a:extLst>
              <a:ext uri="{28A0092B-C50C-407E-A947-70E740481C1C}">
                <a14:useLocalDpi xmlns:a14="http://schemas.microsoft.com/office/drawing/2010/main" val="0"/>
              </a:ext>
            </a:extLst>
          </a:blip>
          <a:srcRect t="21941" b="21941"/>
          <a:stretch>
            <a:fillRect/>
          </a:stretch>
        </p:blipFill>
        <p:spPr>
          <a:xfrm>
            <a:off x="3848100" y="2316163"/>
            <a:ext cx="5029200" cy="3810000"/>
          </a:xfrm>
        </p:spPr>
      </p:pic>
    </p:spTree>
    <p:extLst>
      <p:ext uri="{BB962C8B-B14F-4D97-AF65-F5344CB8AC3E}">
        <p14:creationId xmlns:p14="http://schemas.microsoft.com/office/powerpoint/2010/main" val="3837060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Lexile</a:t>
            </a:r>
            <a:r>
              <a:rPr lang="en-US" dirty="0" smtClean="0"/>
              <a:t> of the Spoken Word</a:t>
            </a:r>
            <a:endParaRPr lang="en-US" dirty="0"/>
          </a:p>
        </p:txBody>
      </p:sp>
      <p:pic>
        <p:nvPicPr>
          <p:cNvPr id="7" name="Content Placeholder 6"/>
          <p:cNvPicPr>
            <a:picLocks noGrp="1" noChangeAspect="1"/>
          </p:cNvPicPr>
          <p:nvPr>
            <p:ph idx="1"/>
          </p:nvPr>
        </p:nvPicPr>
        <p:blipFill>
          <a:blip r:embed="rId3"/>
          <a:srcRect t="14239" b="14239"/>
          <a:stretch>
            <a:fillRect/>
          </a:stretch>
        </p:blipFill>
        <p:spPr>
          <a:xfrm>
            <a:off x="3898900" y="1625601"/>
            <a:ext cx="3256044" cy="1790699"/>
          </a:xfrm>
        </p:spPr>
      </p:pic>
      <p:pic>
        <p:nvPicPr>
          <p:cNvPr id="6" name="Picture 5" descr="http://ts4.mm.bing.net/images/thumbnail.aspx?q=1425757177427&amp;id=aac4ee7cf45318dfa934cc790ed4b7fb&amp;url=http%3a%2f%2fimages2.fanpop.com%2fimages%2fquiz%2f120000%2f120548_1231562724014_325_393.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25601"/>
            <a:ext cx="2286000" cy="2836862"/>
          </a:xfrm>
          <a:prstGeom prst="rect">
            <a:avLst/>
          </a:prstGeom>
          <a:noFill/>
          <a:ln>
            <a:noFill/>
          </a:ln>
        </p:spPr>
      </p:pic>
      <p:pic>
        <p:nvPicPr>
          <p:cNvPr id="8" name="Picture 7"/>
          <p:cNvPicPr>
            <a:picLocks noChangeAspect="1"/>
          </p:cNvPicPr>
          <p:nvPr/>
        </p:nvPicPr>
        <p:blipFill>
          <a:blip r:embed="rId6"/>
          <a:stretch>
            <a:fillRect/>
          </a:stretch>
        </p:blipFill>
        <p:spPr>
          <a:xfrm>
            <a:off x="2743200" y="4254500"/>
            <a:ext cx="1666917" cy="2336800"/>
          </a:xfrm>
          <a:prstGeom prst="rect">
            <a:avLst/>
          </a:prstGeom>
        </p:spPr>
      </p:pic>
      <p:pic>
        <p:nvPicPr>
          <p:cNvPr id="9" name="Picture 8"/>
          <p:cNvPicPr>
            <a:picLocks noChangeAspect="1"/>
          </p:cNvPicPr>
          <p:nvPr/>
        </p:nvPicPr>
        <p:blipFill>
          <a:blip r:embed="rId7"/>
          <a:stretch>
            <a:fillRect/>
          </a:stretch>
        </p:blipFill>
        <p:spPr>
          <a:xfrm>
            <a:off x="5422900" y="4078225"/>
            <a:ext cx="3002044" cy="2513075"/>
          </a:xfrm>
          <a:prstGeom prst="rect">
            <a:avLst/>
          </a:prstGeom>
        </p:spPr>
      </p:pic>
    </p:spTree>
    <p:extLst>
      <p:ext uri="{BB962C8B-B14F-4D97-AF65-F5344CB8AC3E}">
        <p14:creationId xmlns:p14="http://schemas.microsoft.com/office/powerpoint/2010/main" val="38552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State Standards</a:t>
            </a:r>
            <a:br>
              <a:rPr lang="en-US" dirty="0" smtClean="0"/>
            </a:br>
            <a:r>
              <a:rPr lang="en-US" dirty="0" smtClean="0"/>
              <a:t>2014?</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 name="Picture 5" descr="http://4.bp.blogspot.com/_BhopAtYsZuM/TBzOcavkkDI/AAAAAAAAATE/nYdnU8x_4E0/s320/Common+Core+State+Standards+Initiative.png">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41400" y="1778000"/>
            <a:ext cx="7112000" cy="3187700"/>
          </a:xfrm>
          <a:prstGeom prst="rect">
            <a:avLst/>
          </a:prstGeom>
          <a:noFill/>
          <a:ln>
            <a:noFill/>
          </a:ln>
        </p:spPr>
      </p:pic>
    </p:spTree>
    <p:extLst>
      <p:ext uri="{BB962C8B-B14F-4D97-AF65-F5344CB8AC3E}">
        <p14:creationId xmlns:p14="http://schemas.microsoft.com/office/powerpoint/2010/main" val="2070007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Teach:</a:t>
            </a:r>
            <a:br>
              <a:rPr lang="en-US" dirty="0" smtClean="0"/>
            </a:br>
            <a:r>
              <a:rPr lang="en-US" dirty="0" smtClean="0"/>
              <a:t>Text Structure</a:t>
            </a:r>
            <a:endParaRPr lang="en-US" dirty="0"/>
          </a:p>
        </p:txBody>
      </p:sp>
      <p:pic>
        <p:nvPicPr>
          <p:cNvPr id="4" name="Content Placeholder 3"/>
          <p:cNvPicPr>
            <a:picLocks noGrp="1" noChangeAspect="1"/>
          </p:cNvPicPr>
          <p:nvPr>
            <p:ph idx="1"/>
          </p:nvPr>
        </p:nvPicPr>
        <p:blipFill>
          <a:blip r:embed="rId3"/>
          <a:srcRect l="-40097" r="-40097"/>
          <a:stretch>
            <a:fillRect/>
          </a:stretch>
        </p:blipFill>
        <p:spPr/>
      </p:pic>
    </p:spTree>
    <p:extLst>
      <p:ext uri="{BB962C8B-B14F-4D97-AF65-F5344CB8AC3E}">
        <p14:creationId xmlns:p14="http://schemas.microsoft.com/office/powerpoint/2010/main" val="789091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a:t>
            </a:r>
            <a:endParaRPr lang="en-US" dirty="0"/>
          </a:p>
        </p:txBody>
      </p:sp>
      <p:pic>
        <p:nvPicPr>
          <p:cNvPr id="4" name="Content Placeholder 3"/>
          <p:cNvPicPr>
            <a:picLocks noGrp="1" noChangeAspect="1"/>
          </p:cNvPicPr>
          <p:nvPr>
            <p:ph idx="1"/>
          </p:nvPr>
        </p:nvPicPr>
        <p:blipFill>
          <a:blip r:embed="rId3"/>
          <a:srcRect t="11088" b="11088"/>
          <a:stretch>
            <a:fillRect/>
          </a:stretch>
        </p:blipFill>
        <p:spPr/>
      </p:pic>
    </p:spTree>
    <p:extLst>
      <p:ext uri="{BB962C8B-B14F-4D97-AF65-F5344CB8AC3E}">
        <p14:creationId xmlns:p14="http://schemas.microsoft.com/office/powerpoint/2010/main" val="183870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Reading Campaign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1174</TotalTime>
  <Words>477</Words>
  <Application>Microsoft Office PowerPoint</Application>
  <PresentationFormat>On-screen Show (4:3)</PresentationFormat>
  <Paragraphs>56</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Black</vt:lpstr>
      <vt:lpstr>How to Get Kids to Read? REALLY READ!</vt:lpstr>
      <vt:lpstr>Sally Ride</vt:lpstr>
      <vt:lpstr>Improving Adolescent Literacy</vt:lpstr>
      <vt:lpstr>Lexile Levels of Books 2011</vt:lpstr>
      <vt:lpstr>Lexile of the Spoken Word</vt:lpstr>
      <vt:lpstr>Common Core State Standards 2014?</vt:lpstr>
      <vt:lpstr>How To Teach: Text Structure</vt:lpstr>
      <vt:lpstr>FOCUS</vt:lpstr>
      <vt:lpstr>Reading Campaign</vt:lpstr>
      <vt:lpstr>The missing piece</vt:lpstr>
      <vt:lpstr>Missing piece #1</vt:lpstr>
      <vt:lpstr>Missing piece #2</vt:lpstr>
      <vt:lpstr>Missing piece #3</vt:lpstr>
      <vt:lpstr>Missing Piece #4</vt:lpstr>
      <vt:lpstr>Conclusion</vt:lpstr>
      <vt:lpstr>One Ride!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Knox</cp:lastModifiedBy>
  <cp:revision>29</cp:revision>
  <dcterms:created xsi:type="dcterms:W3CDTF">2011-11-30T23:16:39Z</dcterms:created>
  <dcterms:modified xsi:type="dcterms:W3CDTF">2013-08-05T16:23:03Z</dcterms:modified>
</cp:coreProperties>
</file>